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75" r:id="rId1"/>
  </p:sldMasterIdLst>
  <p:sldIdLst>
    <p:sldId id="256" r:id="rId2"/>
    <p:sldId id="325" r:id="rId3"/>
    <p:sldId id="316" r:id="rId4"/>
    <p:sldId id="315" r:id="rId5"/>
    <p:sldId id="270" r:id="rId6"/>
    <p:sldId id="326" r:id="rId7"/>
    <p:sldId id="271" r:id="rId8"/>
    <p:sldId id="262" r:id="rId9"/>
    <p:sldId id="327" r:id="rId10"/>
    <p:sldId id="261" r:id="rId11"/>
    <p:sldId id="273" r:id="rId12"/>
    <p:sldId id="320" r:id="rId13"/>
    <p:sldId id="276" r:id="rId14"/>
    <p:sldId id="300" r:id="rId15"/>
    <p:sldId id="330" r:id="rId16"/>
    <p:sldId id="302" r:id="rId17"/>
    <p:sldId id="297" r:id="rId18"/>
    <p:sldId id="331" r:id="rId19"/>
    <p:sldId id="332" r:id="rId20"/>
    <p:sldId id="333" r:id="rId21"/>
    <p:sldId id="283" r:id="rId22"/>
    <p:sldId id="309" r:id="rId23"/>
    <p:sldId id="334" r:id="rId24"/>
    <p:sldId id="263" r:id="rId25"/>
    <p:sldId id="335" r:id="rId26"/>
    <p:sldId id="266" r:id="rId27"/>
    <p:sldId id="288" r:id="rId28"/>
    <p:sldId id="267" r:id="rId29"/>
    <p:sldId id="268" r:id="rId30"/>
    <p:sldId id="336" r:id="rId31"/>
    <p:sldId id="328" r:id="rId32"/>
    <p:sldId id="337" r:id="rId33"/>
    <p:sldId id="329" r:id="rId34"/>
    <p:sldId id="304" r:id="rId35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05FF76"/>
    <a:srgbClr val="D60093"/>
    <a:srgbClr val="CC00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585" autoAdjust="0"/>
    <p:restoredTop sz="86512" autoAdjust="0"/>
  </p:normalViewPr>
  <p:slideViewPr>
    <p:cSldViewPr>
      <p:cViewPr varScale="1">
        <p:scale>
          <a:sx n="73" d="100"/>
          <a:sy n="73" d="100"/>
        </p:scale>
        <p:origin x="100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15" y="1331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6E30BC-5082-4CCF-A5F9-1BD98B1FE210}" type="doc">
      <dgm:prSet loTypeId="urn:microsoft.com/office/officeart/2005/8/layout/cycle2" loCatId="cycl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EF112018-85D3-4E45-AC1B-D2218045C933}">
      <dgm:prSet phldrT="[Текст]" custT="1"/>
      <dgm:spPr/>
      <dgm:t>
        <a:bodyPr/>
        <a:lstStyle/>
        <a:p>
          <a:r>
            <a:rPr lang="ru-RU" sz="1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Равенство и сотрудничество</a:t>
          </a:r>
          <a:endParaRPr lang="ru-RU" sz="1400" dirty="0">
            <a:solidFill>
              <a:schemeClr val="tx2"/>
            </a:solidFill>
          </a:endParaRPr>
        </a:p>
      </dgm:t>
    </dgm:pt>
    <dgm:pt modelId="{6F39D782-A441-4E66-8974-FEF7B59BE6E2}" type="parTrans" cxnId="{CE58FEFA-EDC3-4413-90AB-B92A27E84B16}">
      <dgm:prSet/>
      <dgm:spPr/>
      <dgm:t>
        <a:bodyPr/>
        <a:lstStyle/>
        <a:p>
          <a:endParaRPr lang="ru-RU"/>
        </a:p>
      </dgm:t>
    </dgm:pt>
    <dgm:pt modelId="{E79773EF-6742-45A3-B987-24A964CDC82D}" type="sibTrans" cxnId="{CE58FEFA-EDC3-4413-90AB-B92A27E84B16}">
      <dgm:prSet/>
      <dgm:spPr/>
      <dgm:t>
        <a:bodyPr/>
        <a:lstStyle/>
        <a:p>
          <a:endParaRPr lang="ru-RU">
            <a:solidFill>
              <a:schemeClr val="tx2"/>
            </a:solidFill>
          </a:endParaRPr>
        </a:p>
      </dgm:t>
    </dgm:pt>
    <dgm:pt modelId="{5774C080-7E65-4669-AAF2-520272EDF067}">
      <dgm:prSet phldrT="[Текст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dirty="0">
              <a:solidFill>
                <a:schemeClr val="tx2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Уважать мнение каждого ребенка</a:t>
          </a:r>
          <a:endParaRPr lang="ru-RU" dirty="0">
            <a:solidFill>
              <a:schemeClr val="tx2">
                <a:lumMod val="95000"/>
                <a:lumOff val="5000"/>
              </a:schemeClr>
            </a:solidFill>
          </a:endParaRPr>
        </a:p>
      </dgm:t>
    </dgm:pt>
    <dgm:pt modelId="{AE494F7B-B0B5-4DAC-B9F3-B105D1D6C1F3}" type="parTrans" cxnId="{DC591E53-5880-44C4-86BE-F2B177026FCC}">
      <dgm:prSet/>
      <dgm:spPr/>
      <dgm:t>
        <a:bodyPr/>
        <a:lstStyle/>
        <a:p>
          <a:endParaRPr lang="ru-RU"/>
        </a:p>
      </dgm:t>
    </dgm:pt>
    <dgm:pt modelId="{D2F2CF45-BF8E-4C04-82CA-39C38E1771A5}" type="sibTrans" cxnId="{DC591E53-5880-44C4-86BE-F2B177026FCC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C56927FE-5584-470E-87E1-C96FF32F7BCB}">
      <dgm:prSet phldrT="[Текст]"/>
      <dgm:spPr/>
      <dgm:t>
        <a:bodyPr/>
        <a:lstStyle/>
        <a:p>
          <a:r>
            <a:rPr lang="ru-RU" dirty="0">
              <a:solidFill>
                <a:schemeClr val="tx2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Не поучать , а научить</a:t>
          </a:r>
          <a:endParaRPr lang="ru-RU" dirty="0">
            <a:solidFill>
              <a:schemeClr val="tx2">
                <a:lumMod val="95000"/>
                <a:lumOff val="5000"/>
              </a:schemeClr>
            </a:solidFill>
          </a:endParaRPr>
        </a:p>
      </dgm:t>
    </dgm:pt>
    <dgm:pt modelId="{1EBE4F59-10BD-411B-A0DF-4AAD26329041}" type="sibTrans" cxnId="{2E7CDAF0-C6F9-45EC-9D7C-D6E2B497AB1D}">
      <dgm:prSet/>
      <dgm:spPr/>
      <dgm:t>
        <a:bodyPr/>
        <a:lstStyle/>
        <a:p>
          <a:endParaRPr lang="ru-RU"/>
        </a:p>
      </dgm:t>
    </dgm:pt>
    <dgm:pt modelId="{1E846720-E14D-4B46-8310-E88D901280AD}" type="parTrans" cxnId="{2E7CDAF0-C6F9-45EC-9D7C-D6E2B497AB1D}">
      <dgm:prSet/>
      <dgm:spPr/>
      <dgm:t>
        <a:bodyPr/>
        <a:lstStyle/>
        <a:p>
          <a:endParaRPr lang="ru-RU"/>
        </a:p>
      </dgm:t>
    </dgm:pt>
    <dgm:pt modelId="{EE8051A3-573F-47C9-8861-D3AD5A0E6A9D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14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Формирование самостоятельности, инициативности и ответственности</a:t>
          </a:r>
          <a:endParaRPr lang="ru-RU" sz="1400" dirty="0">
            <a:solidFill>
              <a:schemeClr val="bg2">
                <a:lumMod val="10000"/>
              </a:schemeClr>
            </a:solidFill>
          </a:endParaRPr>
        </a:p>
      </dgm:t>
    </dgm:pt>
    <dgm:pt modelId="{222F03E3-F6D0-4694-ACA9-AC34ACAC003D}" type="sibTrans" cxnId="{428EAD79-63F7-4D2C-A414-A3381660BA0C}">
      <dgm:prSet/>
      <dgm:spPr>
        <a:solidFill>
          <a:srgbClr val="00B050"/>
        </a:solidFill>
      </dgm:spPr>
      <dgm:t>
        <a:bodyPr/>
        <a:lstStyle/>
        <a:p>
          <a:endParaRPr lang="ru-RU"/>
        </a:p>
      </dgm:t>
    </dgm:pt>
    <dgm:pt modelId="{0D005507-016A-43FE-9624-1B857B8FE007}" type="parTrans" cxnId="{428EAD79-63F7-4D2C-A414-A3381660BA0C}">
      <dgm:prSet/>
      <dgm:spPr/>
      <dgm:t>
        <a:bodyPr/>
        <a:lstStyle/>
        <a:p>
          <a:endParaRPr lang="ru-RU"/>
        </a:p>
      </dgm:t>
    </dgm:pt>
    <dgm:pt modelId="{24E93209-93F8-45FA-9139-F50A8154812E}">
      <dgm:prSet phldrT="[Текст]" custT="1"/>
      <dgm:spPr/>
      <dgm:t>
        <a:bodyPr/>
        <a:lstStyle/>
        <a:p>
          <a:r>
            <a:rPr lang="ru-RU" sz="1400" dirty="0">
              <a:solidFill>
                <a:schemeClr val="tx2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Обеспечение эмоционального благополучия;</a:t>
          </a:r>
          <a:endParaRPr lang="ru-RU" sz="1400" dirty="0">
            <a:solidFill>
              <a:schemeClr val="tx2">
                <a:lumMod val="95000"/>
                <a:lumOff val="5000"/>
              </a:schemeClr>
            </a:solidFill>
          </a:endParaRPr>
        </a:p>
      </dgm:t>
    </dgm:pt>
    <dgm:pt modelId="{30B42BB4-5C3A-4A30-8BD1-A2CA0949EF25}" type="sibTrans" cxnId="{1A1EA58B-1E28-420E-999F-5E20547B1CAB}">
      <dgm:prSet/>
      <dgm:spPr/>
      <dgm:t>
        <a:bodyPr/>
        <a:lstStyle/>
        <a:p>
          <a:endParaRPr lang="ru-RU"/>
        </a:p>
      </dgm:t>
    </dgm:pt>
    <dgm:pt modelId="{C56EC14F-CF96-4A1E-ACF0-A5E75F559746}" type="parTrans" cxnId="{1A1EA58B-1E28-420E-999F-5E20547B1CAB}">
      <dgm:prSet/>
      <dgm:spPr/>
      <dgm:t>
        <a:bodyPr/>
        <a:lstStyle/>
        <a:p>
          <a:endParaRPr lang="ru-RU"/>
        </a:p>
      </dgm:t>
    </dgm:pt>
    <dgm:pt modelId="{83E8734D-8D43-4092-BD08-AAC3A2F6B8D2}" type="pres">
      <dgm:prSet presAssocID="{626E30BC-5082-4CCF-A5F9-1BD98B1FE21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70AB42E-32F9-40FD-B188-0B80AD750539}" type="pres">
      <dgm:prSet presAssocID="{24E93209-93F8-45FA-9139-F50A8154812E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C4AC35-6427-4A0B-89C5-439C0DBC4BFE}" type="pres">
      <dgm:prSet presAssocID="{30B42BB4-5C3A-4A30-8BD1-A2CA0949EF25}" presName="sibTrans" presStyleLbl="sibTrans2D1" presStyleIdx="0" presStyleCnt="5"/>
      <dgm:spPr/>
      <dgm:t>
        <a:bodyPr/>
        <a:lstStyle/>
        <a:p>
          <a:endParaRPr lang="ru-RU"/>
        </a:p>
      </dgm:t>
    </dgm:pt>
    <dgm:pt modelId="{33276FAB-A95A-4845-B6B3-686D9DA687E5}" type="pres">
      <dgm:prSet presAssocID="{30B42BB4-5C3A-4A30-8BD1-A2CA0949EF25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B40984BD-5FFC-405B-8A2A-CE2E7934AB6D}" type="pres">
      <dgm:prSet presAssocID="{EE8051A3-573F-47C9-8861-D3AD5A0E6A9D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8B0795-2B13-49A6-8A58-815D9A5F5E84}" type="pres">
      <dgm:prSet presAssocID="{222F03E3-F6D0-4694-ACA9-AC34ACAC003D}" presName="sibTrans" presStyleLbl="sibTrans2D1" presStyleIdx="1" presStyleCnt="5"/>
      <dgm:spPr/>
      <dgm:t>
        <a:bodyPr/>
        <a:lstStyle/>
        <a:p>
          <a:endParaRPr lang="ru-RU"/>
        </a:p>
      </dgm:t>
    </dgm:pt>
    <dgm:pt modelId="{7539BFD5-2EA3-45A7-BDB6-034F557D3049}" type="pres">
      <dgm:prSet presAssocID="{222F03E3-F6D0-4694-ACA9-AC34ACAC003D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B5C2A0E8-1EF3-412F-8824-DA644FF69B1E}" type="pres">
      <dgm:prSet presAssocID="{EF112018-85D3-4E45-AC1B-D2218045C933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C7F487-6B20-4DC7-95FB-96C598378B50}" type="pres">
      <dgm:prSet presAssocID="{E79773EF-6742-45A3-B987-24A964CDC82D}" presName="sibTrans" presStyleLbl="sibTrans2D1" presStyleIdx="2" presStyleCnt="5"/>
      <dgm:spPr/>
      <dgm:t>
        <a:bodyPr/>
        <a:lstStyle/>
        <a:p>
          <a:endParaRPr lang="ru-RU"/>
        </a:p>
      </dgm:t>
    </dgm:pt>
    <dgm:pt modelId="{C744C3DF-547E-4EB8-8FF3-63CE19C83DD8}" type="pres">
      <dgm:prSet presAssocID="{E79773EF-6742-45A3-B987-24A964CDC82D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AC28D216-98CD-4AFD-8678-AC3189C4DAB4}" type="pres">
      <dgm:prSet presAssocID="{5774C080-7E65-4669-AAF2-520272EDF06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75A90E-9D6A-4ABD-A83B-4AD5E910771D}" type="pres">
      <dgm:prSet presAssocID="{D2F2CF45-BF8E-4C04-82CA-39C38E1771A5}" presName="sibTrans" presStyleLbl="sibTrans2D1" presStyleIdx="3" presStyleCnt="5"/>
      <dgm:spPr/>
      <dgm:t>
        <a:bodyPr/>
        <a:lstStyle/>
        <a:p>
          <a:endParaRPr lang="ru-RU"/>
        </a:p>
      </dgm:t>
    </dgm:pt>
    <dgm:pt modelId="{68E02DEE-4BA9-4561-9D09-E336B722D7F4}" type="pres">
      <dgm:prSet presAssocID="{D2F2CF45-BF8E-4C04-82CA-39C38E1771A5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197DD620-553B-4513-AC6D-1D2258CCD0EC}" type="pres">
      <dgm:prSet presAssocID="{C56927FE-5584-470E-87E1-C96FF32F7BC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82100F-105B-4D91-AC21-F4DB1D7F4E90}" type="pres">
      <dgm:prSet presAssocID="{1EBE4F59-10BD-411B-A0DF-4AAD26329041}" presName="sibTrans" presStyleLbl="sibTrans2D1" presStyleIdx="4" presStyleCnt="5"/>
      <dgm:spPr/>
      <dgm:t>
        <a:bodyPr/>
        <a:lstStyle/>
        <a:p>
          <a:endParaRPr lang="ru-RU"/>
        </a:p>
      </dgm:t>
    </dgm:pt>
    <dgm:pt modelId="{8E93431F-2C21-40C3-913F-94B90755D22E}" type="pres">
      <dgm:prSet presAssocID="{1EBE4F59-10BD-411B-A0DF-4AAD26329041}" presName="connectorText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31CE7817-9538-4606-9D13-8A905FF9B211}" type="presOf" srcId="{30B42BB4-5C3A-4A30-8BD1-A2CA0949EF25}" destId="{5AC4AC35-6427-4A0B-89C5-439C0DBC4BFE}" srcOrd="0" destOrd="0" presId="urn:microsoft.com/office/officeart/2005/8/layout/cycle2"/>
    <dgm:cxn modelId="{4355FF93-752B-4B81-88B9-67395C5B025F}" type="presOf" srcId="{24E93209-93F8-45FA-9139-F50A8154812E}" destId="{370AB42E-32F9-40FD-B188-0B80AD750539}" srcOrd="0" destOrd="0" presId="urn:microsoft.com/office/officeart/2005/8/layout/cycle2"/>
    <dgm:cxn modelId="{0BE23B79-6F31-4A5A-9376-F50A7906CCEA}" type="presOf" srcId="{D2F2CF45-BF8E-4C04-82CA-39C38E1771A5}" destId="{68E02DEE-4BA9-4561-9D09-E336B722D7F4}" srcOrd="1" destOrd="0" presId="urn:microsoft.com/office/officeart/2005/8/layout/cycle2"/>
    <dgm:cxn modelId="{30C40224-5E38-423E-9217-C58E71310345}" type="presOf" srcId="{D2F2CF45-BF8E-4C04-82CA-39C38E1771A5}" destId="{3975A90E-9D6A-4ABD-A83B-4AD5E910771D}" srcOrd="0" destOrd="0" presId="urn:microsoft.com/office/officeart/2005/8/layout/cycle2"/>
    <dgm:cxn modelId="{97182546-C2AA-417C-8C0D-D77C1BF85E8A}" type="presOf" srcId="{EF112018-85D3-4E45-AC1B-D2218045C933}" destId="{B5C2A0E8-1EF3-412F-8824-DA644FF69B1E}" srcOrd="0" destOrd="0" presId="urn:microsoft.com/office/officeart/2005/8/layout/cycle2"/>
    <dgm:cxn modelId="{C18B79C9-EAB6-414E-8390-8648F7C0F1D3}" type="presOf" srcId="{EE8051A3-573F-47C9-8861-D3AD5A0E6A9D}" destId="{B40984BD-5FFC-405B-8A2A-CE2E7934AB6D}" srcOrd="0" destOrd="0" presId="urn:microsoft.com/office/officeart/2005/8/layout/cycle2"/>
    <dgm:cxn modelId="{693ACF55-9911-4978-BF12-038B0914325A}" type="presOf" srcId="{1EBE4F59-10BD-411B-A0DF-4AAD26329041}" destId="{8E93431F-2C21-40C3-913F-94B90755D22E}" srcOrd="1" destOrd="0" presId="urn:microsoft.com/office/officeart/2005/8/layout/cycle2"/>
    <dgm:cxn modelId="{E6C83A5C-FF18-46DF-86CD-70A80FECC7A7}" type="presOf" srcId="{222F03E3-F6D0-4694-ACA9-AC34ACAC003D}" destId="{7539BFD5-2EA3-45A7-BDB6-034F557D3049}" srcOrd="1" destOrd="0" presId="urn:microsoft.com/office/officeart/2005/8/layout/cycle2"/>
    <dgm:cxn modelId="{45D22DCA-62AA-4D1F-9DB2-68063E58E5BB}" type="presOf" srcId="{222F03E3-F6D0-4694-ACA9-AC34ACAC003D}" destId="{6E8B0795-2B13-49A6-8A58-815D9A5F5E84}" srcOrd="0" destOrd="0" presId="urn:microsoft.com/office/officeart/2005/8/layout/cycle2"/>
    <dgm:cxn modelId="{7C0D0C4C-DE90-4173-AEF8-6F971BFCDB2A}" type="presOf" srcId="{5774C080-7E65-4669-AAF2-520272EDF067}" destId="{AC28D216-98CD-4AFD-8678-AC3189C4DAB4}" srcOrd="0" destOrd="0" presId="urn:microsoft.com/office/officeart/2005/8/layout/cycle2"/>
    <dgm:cxn modelId="{FF4A4F19-8639-4E92-8ED5-4238A4561047}" type="presOf" srcId="{E79773EF-6742-45A3-B987-24A964CDC82D}" destId="{B2C7F487-6B20-4DC7-95FB-96C598378B50}" srcOrd="0" destOrd="0" presId="urn:microsoft.com/office/officeart/2005/8/layout/cycle2"/>
    <dgm:cxn modelId="{6C58B7CF-1B9D-4B39-9338-BE8CBED2893C}" type="presOf" srcId="{30B42BB4-5C3A-4A30-8BD1-A2CA0949EF25}" destId="{33276FAB-A95A-4845-B6B3-686D9DA687E5}" srcOrd="1" destOrd="0" presId="urn:microsoft.com/office/officeart/2005/8/layout/cycle2"/>
    <dgm:cxn modelId="{2E7CDAF0-C6F9-45EC-9D7C-D6E2B497AB1D}" srcId="{626E30BC-5082-4CCF-A5F9-1BD98B1FE210}" destId="{C56927FE-5584-470E-87E1-C96FF32F7BCB}" srcOrd="4" destOrd="0" parTransId="{1E846720-E14D-4B46-8310-E88D901280AD}" sibTransId="{1EBE4F59-10BD-411B-A0DF-4AAD26329041}"/>
    <dgm:cxn modelId="{7422CF6B-8EC9-425B-9BCF-9998D86C269D}" type="presOf" srcId="{E79773EF-6742-45A3-B987-24A964CDC82D}" destId="{C744C3DF-547E-4EB8-8FF3-63CE19C83DD8}" srcOrd="1" destOrd="0" presId="urn:microsoft.com/office/officeart/2005/8/layout/cycle2"/>
    <dgm:cxn modelId="{7FE70728-457B-4DEB-9DE2-7AD13AB02867}" type="presOf" srcId="{1EBE4F59-10BD-411B-A0DF-4AAD26329041}" destId="{9882100F-105B-4D91-AC21-F4DB1D7F4E90}" srcOrd="0" destOrd="0" presId="urn:microsoft.com/office/officeart/2005/8/layout/cycle2"/>
    <dgm:cxn modelId="{1A1EA58B-1E28-420E-999F-5E20547B1CAB}" srcId="{626E30BC-5082-4CCF-A5F9-1BD98B1FE210}" destId="{24E93209-93F8-45FA-9139-F50A8154812E}" srcOrd="0" destOrd="0" parTransId="{C56EC14F-CF96-4A1E-ACF0-A5E75F559746}" sibTransId="{30B42BB4-5C3A-4A30-8BD1-A2CA0949EF25}"/>
    <dgm:cxn modelId="{2B46B066-4BE3-4CBD-B2CA-D006ABFDC6EE}" type="presOf" srcId="{C56927FE-5584-470E-87E1-C96FF32F7BCB}" destId="{197DD620-553B-4513-AC6D-1D2258CCD0EC}" srcOrd="0" destOrd="0" presId="urn:microsoft.com/office/officeart/2005/8/layout/cycle2"/>
    <dgm:cxn modelId="{428EAD79-63F7-4D2C-A414-A3381660BA0C}" srcId="{626E30BC-5082-4CCF-A5F9-1BD98B1FE210}" destId="{EE8051A3-573F-47C9-8861-D3AD5A0E6A9D}" srcOrd="1" destOrd="0" parTransId="{0D005507-016A-43FE-9624-1B857B8FE007}" sibTransId="{222F03E3-F6D0-4694-ACA9-AC34ACAC003D}"/>
    <dgm:cxn modelId="{CE58FEFA-EDC3-4413-90AB-B92A27E84B16}" srcId="{626E30BC-5082-4CCF-A5F9-1BD98B1FE210}" destId="{EF112018-85D3-4E45-AC1B-D2218045C933}" srcOrd="2" destOrd="0" parTransId="{6F39D782-A441-4E66-8974-FEF7B59BE6E2}" sibTransId="{E79773EF-6742-45A3-B987-24A964CDC82D}"/>
    <dgm:cxn modelId="{DC591E53-5880-44C4-86BE-F2B177026FCC}" srcId="{626E30BC-5082-4CCF-A5F9-1BD98B1FE210}" destId="{5774C080-7E65-4669-AAF2-520272EDF067}" srcOrd="3" destOrd="0" parTransId="{AE494F7B-B0B5-4DAC-B9F3-B105D1D6C1F3}" sibTransId="{D2F2CF45-BF8E-4C04-82CA-39C38E1771A5}"/>
    <dgm:cxn modelId="{83932BC5-DA94-4B40-B4C7-2B73D482FD74}" type="presOf" srcId="{626E30BC-5082-4CCF-A5F9-1BD98B1FE210}" destId="{83E8734D-8D43-4092-BD08-AAC3A2F6B8D2}" srcOrd="0" destOrd="0" presId="urn:microsoft.com/office/officeart/2005/8/layout/cycle2"/>
    <dgm:cxn modelId="{1B534EE4-17D1-423D-9BB8-E2F762EF5284}" type="presParOf" srcId="{83E8734D-8D43-4092-BD08-AAC3A2F6B8D2}" destId="{370AB42E-32F9-40FD-B188-0B80AD750539}" srcOrd="0" destOrd="0" presId="urn:microsoft.com/office/officeart/2005/8/layout/cycle2"/>
    <dgm:cxn modelId="{AFF743DB-B9E2-49CF-B574-506C679CF72E}" type="presParOf" srcId="{83E8734D-8D43-4092-BD08-AAC3A2F6B8D2}" destId="{5AC4AC35-6427-4A0B-89C5-439C0DBC4BFE}" srcOrd="1" destOrd="0" presId="urn:microsoft.com/office/officeart/2005/8/layout/cycle2"/>
    <dgm:cxn modelId="{43DCCB64-E1CE-4194-9E1C-262F143F65B1}" type="presParOf" srcId="{5AC4AC35-6427-4A0B-89C5-439C0DBC4BFE}" destId="{33276FAB-A95A-4845-B6B3-686D9DA687E5}" srcOrd="0" destOrd="0" presId="urn:microsoft.com/office/officeart/2005/8/layout/cycle2"/>
    <dgm:cxn modelId="{42CF8F2A-E51A-400D-BC0A-15E221DB8DB4}" type="presParOf" srcId="{83E8734D-8D43-4092-BD08-AAC3A2F6B8D2}" destId="{B40984BD-5FFC-405B-8A2A-CE2E7934AB6D}" srcOrd="2" destOrd="0" presId="urn:microsoft.com/office/officeart/2005/8/layout/cycle2"/>
    <dgm:cxn modelId="{8BFB5918-1F05-431B-B6F7-B770C434ABBE}" type="presParOf" srcId="{83E8734D-8D43-4092-BD08-AAC3A2F6B8D2}" destId="{6E8B0795-2B13-49A6-8A58-815D9A5F5E84}" srcOrd="3" destOrd="0" presId="urn:microsoft.com/office/officeart/2005/8/layout/cycle2"/>
    <dgm:cxn modelId="{92C50BE9-79E3-430B-A80A-0EC542DB4F0F}" type="presParOf" srcId="{6E8B0795-2B13-49A6-8A58-815D9A5F5E84}" destId="{7539BFD5-2EA3-45A7-BDB6-034F557D3049}" srcOrd="0" destOrd="0" presId="urn:microsoft.com/office/officeart/2005/8/layout/cycle2"/>
    <dgm:cxn modelId="{C3AB07A0-C9E5-4DFA-AED2-C591854B4023}" type="presParOf" srcId="{83E8734D-8D43-4092-BD08-AAC3A2F6B8D2}" destId="{B5C2A0E8-1EF3-412F-8824-DA644FF69B1E}" srcOrd="4" destOrd="0" presId="urn:microsoft.com/office/officeart/2005/8/layout/cycle2"/>
    <dgm:cxn modelId="{42B4D120-DAD8-417D-BC82-B90074D8AACD}" type="presParOf" srcId="{83E8734D-8D43-4092-BD08-AAC3A2F6B8D2}" destId="{B2C7F487-6B20-4DC7-95FB-96C598378B50}" srcOrd="5" destOrd="0" presId="urn:microsoft.com/office/officeart/2005/8/layout/cycle2"/>
    <dgm:cxn modelId="{008008BB-08CE-4B80-B1E0-44AFC53CE606}" type="presParOf" srcId="{B2C7F487-6B20-4DC7-95FB-96C598378B50}" destId="{C744C3DF-547E-4EB8-8FF3-63CE19C83DD8}" srcOrd="0" destOrd="0" presId="urn:microsoft.com/office/officeart/2005/8/layout/cycle2"/>
    <dgm:cxn modelId="{67F84BF3-241F-4134-8185-2DB84BA052FA}" type="presParOf" srcId="{83E8734D-8D43-4092-BD08-AAC3A2F6B8D2}" destId="{AC28D216-98CD-4AFD-8678-AC3189C4DAB4}" srcOrd="6" destOrd="0" presId="urn:microsoft.com/office/officeart/2005/8/layout/cycle2"/>
    <dgm:cxn modelId="{31A96852-B7F7-4104-9FD1-5F75758E6FCC}" type="presParOf" srcId="{83E8734D-8D43-4092-BD08-AAC3A2F6B8D2}" destId="{3975A90E-9D6A-4ABD-A83B-4AD5E910771D}" srcOrd="7" destOrd="0" presId="urn:microsoft.com/office/officeart/2005/8/layout/cycle2"/>
    <dgm:cxn modelId="{338FE1C3-C272-4880-91C4-E15A363328C1}" type="presParOf" srcId="{3975A90E-9D6A-4ABD-A83B-4AD5E910771D}" destId="{68E02DEE-4BA9-4561-9D09-E336B722D7F4}" srcOrd="0" destOrd="0" presId="urn:microsoft.com/office/officeart/2005/8/layout/cycle2"/>
    <dgm:cxn modelId="{DFB03B89-99C3-45F7-88C8-39B052EF676A}" type="presParOf" srcId="{83E8734D-8D43-4092-BD08-AAC3A2F6B8D2}" destId="{197DD620-553B-4513-AC6D-1D2258CCD0EC}" srcOrd="8" destOrd="0" presId="urn:microsoft.com/office/officeart/2005/8/layout/cycle2"/>
    <dgm:cxn modelId="{CF8BD5F5-C29F-441B-BFDC-0CFD1134098A}" type="presParOf" srcId="{83E8734D-8D43-4092-BD08-AAC3A2F6B8D2}" destId="{9882100F-105B-4D91-AC21-F4DB1D7F4E90}" srcOrd="9" destOrd="0" presId="urn:microsoft.com/office/officeart/2005/8/layout/cycle2"/>
    <dgm:cxn modelId="{A3007144-D8C5-4F62-A973-98C649266A9F}" type="presParOf" srcId="{9882100F-105B-4D91-AC21-F4DB1D7F4E90}" destId="{8E93431F-2C21-40C3-913F-94B90755D22E}" srcOrd="0" destOrd="0" presId="urn:microsoft.com/office/officeart/2005/8/layout/cycle2"/>
  </dgm:cxnLst>
  <dgm:bg>
    <a:solidFill>
      <a:srgbClr val="00B0F0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0AB42E-32F9-40FD-B188-0B80AD750539}">
      <dsp:nvSpPr>
        <dsp:cNvPr id="0" name=""/>
        <dsp:cNvSpPr/>
      </dsp:nvSpPr>
      <dsp:spPr>
        <a:xfrm>
          <a:off x="3344354" y="2081"/>
          <a:ext cx="1448194" cy="144819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tx2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Обеспечение эмоционального благополучия;</a:t>
          </a:r>
          <a:endParaRPr lang="ru-RU" sz="1400" kern="1200" dirty="0">
            <a:solidFill>
              <a:schemeClr val="tx2">
                <a:lumMod val="95000"/>
                <a:lumOff val="5000"/>
              </a:schemeClr>
            </a:solidFill>
          </a:endParaRPr>
        </a:p>
      </dsp:txBody>
      <dsp:txXfrm>
        <a:off x="3556437" y="214164"/>
        <a:ext cx="1024028" cy="1024028"/>
      </dsp:txXfrm>
    </dsp:sp>
    <dsp:sp modelId="{5AC4AC35-6427-4A0B-89C5-439C0DBC4BFE}">
      <dsp:nvSpPr>
        <dsp:cNvPr id="0" name=""/>
        <dsp:cNvSpPr/>
      </dsp:nvSpPr>
      <dsp:spPr>
        <a:xfrm rot="2160000">
          <a:off x="4746653" y="1114199"/>
          <a:ext cx="384454" cy="4887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>
        <a:off x="4757667" y="1178056"/>
        <a:ext cx="269118" cy="293259"/>
      </dsp:txXfrm>
    </dsp:sp>
    <dsp:sp modelId="{B40984BD-5FFC-405B-8A2A-CE2E7934AB6D}">
      <dsp:nvSpPr>
        <dsp:cNvPr id="0" name=""/>
        <dsp:cNvSpPr/>
      </dsp:nvSpPr>
      <dsp:spPr>
        <a:xfrm>
          <a:off x="5102817" y="1279679"/>
          <a:ext cx="1448194" cy="1448194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Формирование самостоятельности, инициативности и ответственности</a:t>
          </a:r>
          <a:endParaRPr lang="ru-RU" sz="1400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5314900" y="1491762"/>
        <a:ext cx="1024028" cy="1024028"/>
      </dsp:txXfrm>
    </dsp:sp>
    <dsp:sp modelId="{6E8B0795-2B13-49A6-8A58-815D9A5F5E84}">
      <dsp:nvSpPr>
        <dsp:cNvPr id="0" name=""/>
        <dsp:cNvSpPr/>
      </dsp:nvSpPr>
      <dsp:spPr>
        <a:xfrm rot="6480000">
          <a:off x="5302213" y="2782644"/>
          <a:ext cx="384454" cy="488765"/>
        </a:xfrm>
        <a:prstGeom prst="rightArrow">
          <a:avLst>
            <a:gd name="adj1" fmla="val 60000"/>
            <a:gd name="adj2" fmla="val 50000"/>
          </a:avLst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10800000">
        <a:off x="5377701" y="2825551"/>
        <a:ext cx="269118" cy="293259"/>
      </dsp:txXfrm>
    </dsp:sp>
    <dsp:sp modelId="{B5C2A0E8-1EF3-412F-8824-DA644FF69B1E}">
      <dsp:nvSpPr>
        <dsp:cNvPr id="0" name=""/>
        <dsp:cNvSpPr/>
      </dsp:nvSpPr>
      <dsp:spPr>
        <a:xfrm>
          <a:off x="4431144" y="3346876"/>
          <a:ext cx="1448194" cy="144819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Равенство и сотрудничество</a:t>
          </a:r>
          <a:endParaRPr lang="ru-RU" sz="1400" kern="1200" dirty="0">
            <a:solidFill>
              <a:schemeClr val="tx2"/>
            </a:solidFill>
          </a:endParaRPr>
        </a:p>
      </dsp:txBody>
      <dsp:txXfrm>
        <a:off x="4643227" y="3558959"/>
        <a:ext cx="1024028" cy="1024028"/>
      </dsp:txXfrm>
    </dsp:sp>
    <dsp:sp modelId="{B2C7F487-6B20-4DC7-95FB-96C598378B50}">
      <dsp:nvSpPr>
        <dsp:cNvPr id="0" name=""/>
        <dsp:cNvSpPr/>
      </dsp:nvSpPr>
      <dsp:spPr>
        <a:xfrm rot="10800000">
          <a:off x="3887105" y="3826590"/>
          <a:ext cx="384454" cy="4887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>
            <a:solidFill>
              <a:schemeClr val="tx2"/>
            </a:solidFill>
          </a:endParaRPr>
        </a:p>
      </dsp:txBody>
      <dsp:txXfrm rot="10800000">
        <a:off x="4002441" y="3924343"/>
        <a:ext cx="269118" cy="293259"/>
      </dsp:txXfrm>
    </dsp:sp>
    <dsp:sp modelId="{AC28D216-98CD-4AFD-8678-AC3189C4DAB4}">
      <dsp:nvSpPr>
        <dsp:cNvPr id="0" name=""/>
        <dsp:cNvSpPr/>
      </dsp:nvSpPr>
      <dsp:spPr>
        <a:xfrm>
          <a:off x="2257565" y="3346876"/>
          <a:ext cx="1448194" cy="1448194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tx2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Уважать мнение каждого ребенка</a:t>
          </a:r>
          <a:endParaRPr lang="ru-RU" sz="1800" kern="1200" dirty="0">
            <a:solidFill>
              <a:schemeClr val="tx2">
                <a:lumMod val="95000"/>
                <a:lumOff val="5000"/>
              </a:schemeClr>
            </a:solidFill>
          </a:endParaRPr>
        </a:p>
      </dsp:txBody>
      <dsp:txXfrm>
        <a:off x="2469648" y="3558959"/>
        <a:ext cx="1024028" cy="1024028"/>
      </dsp:txXfrm>
    </dsp:sp>
    <dsp:sp modelId="{3975A90E-9D6A-4ABD-A83B-4AD5E910771D}">
      <dsp:nvSpPr>
        <dsp:cNvPr id="0" name=""/>
        <dsp:cNvSpPr/>
      </dsp:nvSpPr>
      <dsp:spPr>
        <a:xfrm rot="15120000">
          <a:off x="2456960" y="2803340"/>
          <a:ext cx="384454" cy="4887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10800000">
        <a:off x="2532448" y="2955939"/>
        <a:ext cx="269118" cy="293259"/>
      </dsp:txXfrm>
    </dsp:sp>
    <dsp:sp modelId="{197DD620-553B-4513-AC6D-1D2258CCD0EC}">
      <dsp:nvSpPr>
        <dsp:cNvPr id="0" name=""/>
        <dsp:cNvSpPr/>
      </dsp:nvSpPr>
      <dsp:spPr>
        <a:xfrm>
          <a:off x="1585892" y="1279679"/>
          <a:ext cx="1448194" cy="1448194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tx2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Не поучать , а научить</a:t>
          </a:r>
          <a:endParaRPr lang="ru-RU" sz="1800" kern="1200" dirty="0">
            <a:solidFill>
              <a:schemeClr val="tx2">
                <a:lumMod val="95000"/>
                <a:lumOff val="5000"/>
              </a:schemeClr>
            </a:solidFill>
          </a:endParaRPr>
        </a:p>
      </dsp:txBody>
      <dsp:txXfrm>
        <a:off x="1797975" y="1491762"/>
        <a:ext cx="1024028" cy="1024028"/>
      </dsp:txXfrm>
    </dsp:sp>
    <dsp:sp modelId="{9882100F-105B-4D91-AC21-F4DB1D7F4E90}">
      <dsp:nvSpPr>
        <dsp:cNvPr id="0" name=""/>
        <dsp:cNvSpPr/>
      </dsp:nvSpPr>
      <dsp:spPr>
        <a:xfrm rot="19440000">
          <a:off x="2988190" y="1126990"/>
          <a:ext cx="384454" cy="4887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>
        <a:off x="2999204" y="1258639"/>
        <a:ext cx="269118" cy="2932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6726063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4243845"/>
            <a:ext cx="2307831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6726064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2590078"/>
            <a:ext cx="2307832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2" y="2733709"/>
            <a:ext cx="6069268" cy="1373070"/>
          </a:xfrm>
        </p:spPr>
        <p:txBody>
          <a:bodyPr anchor="b">
            <a:noAutofit/>
          </a:bodyPr>
          <a:lstStyle>
            <a:lvl1pPr algn="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4394040"/>
            <a:ext cx="6108101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55655" y="5936188"/>
            <a:ext cx="2057400" cy="365125"/>
          </a:xfrm>
        </p:spPr>
        <p:txBody>
          <a:bodyPr/>
          <a:lstStyle/>
          <a:p>
            <a:fld id="{BDFED9E0-438A-4BD5-97FB-A8DE16D0FEF8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1" y="5936189"/>
            <a:ext cx="402166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399" y="2750337"/>
            <a:ext cx="1370293" cy="1356442"/>
          </a:xfrm>
        </p:spPr>
        <p:txBody>
          <a:bodyPr/>
          <a:lstStyle/>
          <a:p>
            <a:fld id="{0B0FA1AB-ACDE-44F8-8FFB-00CAB26CE3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983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3" y="4711617"/>
            <a:ext cx="6894770" cy="544482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1639" y="609598"/>
            <a:ext cx="6896534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5256098"/>
            <a:ext cx="6894772" cy="5478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D9E0-438A-4BD5-97FB-A8DE16D0FEF8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310"/>
            <a:ext cx="1149836" cy="1090789"/>
          </a:xfrm>
        </p:spPr>
        <p:txBody>
          <a:bodyPr/>
          <a:lstStyle/>
          <a:p>
            <a:fld id="{0B0FA1AB-ACDE-44F8-8FFB-00CAB26CE3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010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2" name="Picture 21" descr="HD-ShadowLong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3" name="Picture 22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5" y="609597"/>
            <a:ext cx="6896534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889151" cy="1101764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D9E0-438A-4BD5-97FB-A8DE16D0FEF8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616"/>
            <a:ext cx="1149836" cy="1090789"/>
          </a:xfrm>
        </p:spPr>
        <p:txBody>
          <a:bodyPr/>
          <a:lstStyle/>
          <a:p>
            <a:fld id="{0B0FA1AB-ACDE-44F8-8FFB-00CAB26CE3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193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30" name="Picture 29" descr="HD-ShadowLong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1" name="Picture 30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921" y="616983"/>
            <a:ext cx="642514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89438" y="3660763"/>
            <a:ext cx="5987731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903919" cy="110176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D9E0-438A-4BD5-97FB-A8DE16D0FEF8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0B0FA1AB-ACDE-44F8-8FFB-00CAB26CE3D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270932" y="748116"/>
            <a:ext cx="5334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67191" y="2998573"/>
            <a:ext cx="457200" cy="584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43486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3" name="Picture 22" descr="HD-ShadowLong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4" name="Picture 23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8" y="4710340"/>
            <a:ext cx="6896534" cy="5898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9" y="5300150"/>
            <a:ext cx="6896534" cy="51195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D9E0-438A-4BD5-97FB-A8DE16D0FEF8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0B0FA1AB-ACDE-44F8-8FFB-00CAB26CE3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3961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32629" y="2329489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39777" y="3015290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8413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879710" y="3007906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26136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233520" y="3007905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D9E0-438A-4BD5-97FB-A8DE16D0FEF8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FA1AB-ACDE-44F8-8FFB-00CAB26CE3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219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35" name="Picture 34" descr="HD-ShadowLong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6" name="Picture 35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37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32391" y="4297503"/>
            <a:ext cx="21922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32391" y="2336873"/>
            <a:ext cx="219225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32391" y="4873765"/>
            <a:ext cx="219225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0497" y="4297503"/>
            <a:ext cx="221507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870497" y="2336873"/>
            <a:ext cx="221507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869483" y="4873764"/>
            <a:ext cx="2218004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31028" y="4297503"/>
            <a:ext cx="219433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231027" y="2336873"/>
            <a:ext cx="2194333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230934" y="4873762"/>
            <a:ext cx="2197239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D9E0-438A-4BD5-97FB-A8DE16D0FEF8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FA1AB-ACDE-44F8-8FFB-00CAB26CE3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8451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7" name="Picture 16" descr="HD-ShadowLong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8" name="Picture 17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D9E0-438A-4BD5-97FB-A8DE16D0FEF8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FA1AB-ACDE-44F8-8FFB-00CAB26CE3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1059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 bwMode="ltGray">
          <a:xfrm rot="5400000">
            <a:off x="4575305" y="2747178"/>
            <a:ext cx="6862555" cy="1368199"/>
            <a:chOff x="2281445" y="609600"/>
            <a:chExt cx="6862555" cy="1368199"/>
          </a:xfrm>
        </p:grpSpPr>
        <p:sp>
          <p:nvSpPr>
            <p:cNvPr id="12" name="Rectangle 11"/>
            <p:cNvSpPr/>
            <p:nvPr/>
          </p:nvSpPr>
          <p:spPr bwMode="ltGray">
            <a:xfrm>
              <a:off x="2281445" y="609601"/>
              <a:ext cx="5285695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7710769" y="609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4798" y="609597"/>
            <a:ext cx="1069602" cy="446193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609598"/>
            <a:ext cx="6576359" cy="53265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29144" y="5936188"/>
            <a:ext cx="2057400" cy="365125"/>
          </a:xfrm>
        </p:spPr>
        <p:txBody>
          <a:bodyPr/>
          <a:lstStyle/>
          <a:p>
            <a:fld id="{BDFED9E0-438A-4BD5-97FB-A8DE16D0FEF8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1" y="5936189"/>
            <a:ext cx="4518959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1152" y="5432500"/>
            <a:ext cx="1149636" cy="1273100"/>
          </a:xfrm>
        </p:spPr>
        <p:txBody>
          <a:bodyPr anchor="t"/>
          <a:lstStyle>
            <a:lvl1pPr algn="ctr">
              <a:defRPr/>
            </a:lvl1pPr>
          </a:lstStyle>
          <a:p>
            <a:fld id="{0B0FA1AB-ACDE-44F8-8FFB-00CAB26CE3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3785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D9E0-438A-4BD5-97FB-A8DE16D0FEF8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FA1AB-ACDE-44F8-8FFB-00CAB26CE3D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67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8" name="Picture 27" descr="HD-ShadowLong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9" name="Picture 2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3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D9E0-438A-4BD5-97FB-A8DE16D0FEF8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FA1AB-ACDE-44F8-8FFB-00CAB26CE3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139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2728432"/>
            <a:ext cx="9161969" cy="1677035"/>
            <a:chOff x="0" y="2895600"/>
            <a:chExt cx="9161969" cy="1677035"/>
          </a:xfrm>
        </p:grpSpPr>
        <p:pic>
          <p:nvPicPr>
            <p:cNvPr id="19" name="Picture 18" descr="HD-ShadowLong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0" name="Picture 19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2869895"/>
            <a:ext cx="688915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1639" y="4232172"/>
            <a:ext cx="688915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65810" y="5936188"/>
            <a:ext cx="2057400" cy="365125"/>
          </a:xfrm>
        </p:spPr>
        <p:txBody>
          <a:bodyPr/>
          <a:lstStyle/>
          <a:p>
            <a:fld id="{BDFED9E0-438A-4BD5-97FB-A8DE16D0FEF8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0" y="5936189"/>
            <a:ext cx="483467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6438" y="2869896"/>
            <a:ext cx="1149836" cy="1090789"/>
          </a:xfrm>
        </p:spPr>
        <p:txBody>
          <a:bodyPr/>
          <a:lstStyle/>
          <a:p>
            <a:fld id="{0B0FA1AB-ACDE-44F8-8FFB-00CAB26CE3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518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53228"/>
            <a:ext cx="6887390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336873"/>
            <a:ext cx="3357899" cy="35993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1128" y="2336873"/>
            <a:ext cx="3359661" cy="35993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D9E0-438A-4BD5-97FB-A8DE16D0FEF8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FA1AB-ACDE-44F8-8FFB-00CAB26CE3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974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9" name="Picture 28" descr="HD-ShadowLong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0" name="Picture 29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30"/>
            <a:ext cx="6896534" cy="108093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0988" y="2336874"/>
            <a:ext cx="3145080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1638" y="3030009"/>
            <a:ext cx="3367045" cy="29061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82646" y="2336873"/>
            <a:ext cx="3145527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061129" y="3030009"/>
            <a:ext cx="3367044" cy="29061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D9E0-438A-4BD5-97FB-A8DE16D0FEF8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FA1AB-ACDE-44F8-8FFB-00CAB26CE3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039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6" name="Picture 15" descr="HD-ShadowLong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7" name="Picture 16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D9E0-438A-4BD5-97FB-A8DE16D0FEF8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FA1AB-ACDE-44F8-8FFB-00CAB26CE3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74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1"/>
          <a:stretch/>
        </p:blipFill>
        <p:spPr>
          <a:xfrm>
            <a:off x="7717217" y="1973262"/>
            <a:ext cx="1444752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710769" y="609600"/>
            <a:ext cx="1433231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D9E0-438A-4BD5-97FB-A8DE16D0FEF8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FA1AB-ACDE-44F8-8FFB-00CAB26CE3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698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7"/>
            <a:ext cx="6896534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2336874"/>
            <a:ext cx="3913788" cy="35993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2336873"/>
            <a:ext cx="2796240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D9E0-438A-4BD5-97FB-A8DE16D0FEF8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FA1AB-ACDE-44F8-8FFB-00CAB26CE3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244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10956" y="2336874"/>
            <a:ext cx="3917217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2336874"/>
            <a:ext cx="2798487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D9E0-438A-4BD5-97FB-A8DE16D0FEF8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FA1AB-ACDE-44F8-8FFB-00CAB26CE3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93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6500">
              <a:srgbClr val="7061DF"/>
            </a:gs>
            <a:gs pos="0">
              <a:schemeClr val="bg2">
                <a:tint val="96000"/>
                <a:shade val="100000"/>
                <a:hueMod val="106000"/>
                <a:satMod val="220000"/>
                <a:lumMod val="140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69000"/>
                <a:hueMod val="88000"/>
                <a:satMod val="160000"/>
                <a:lumMod val="69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ames\Desktop\msft\Berlin\build Assets\hashOverlaySD-FullResolve.png"/>
          <p:cNvPicPr>
            <a:picLocks noChangeAspect="1" noChangeArrowheads="1"/>
          </p:cNvPicPr>
          <p:nvPr/>
        </p:nvPicPr>
        <p:blipFill>
          <a:blip r:embed="rId20" cstate="print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2336873"/>
            <a:ext cx="6887389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67881" y="59361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ED9E0-438A-4BD5-97FB-A8DE16D0FEF8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5936189"/>
            <a:ext cx="4834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753228"/>
            <a:ext cx="1157674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0FA1AB-ACDE-44F8-8FFB-00CAB26CE3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9250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76" r:id="rId1"/>
    <p:sldLayoutId id="2147484177" r:id="rId2"/>
    <p:sldLayoutId id="2147484178" r:id="rId3"/>
    <p:sldLayoutId id="2147484179" r:id="rId4"/>
    <p:sldLayoutId id="2147484180" r:id="rId5"/>
    <p:sldLayoutId id="2147484181" r:id="rId6"/>
    <p:sldLayoutId id="2147484182" r:id="rId7"/>
    <p:sldLayoutId id="2147484183" r:id="rId8"/>
    <p:sldLayoutId id="2147484184" r:id="rId9"/>
    <p:sldLayoutId id="2147484185" r:id="rId10"/>
    <p:sldLayoutId id="2147484186" r:id="rId11"/>
    <p:sldLayoutId id="2147484187" r:id="rId12"/>
    <p:sldLayoutId id="2147484188" r:id="rId13"/>
    <p:sldLayoutId id="2147484189" r:id="rId14"/>
    <p:sldLayoutId id="2147484190" r:id="rId15"/>
    <p:sldLayoutId id="2147484191" r:id="rId16"/>
    <p:sldLayoutId id="2147484192" r:id="rId17"/>
    <p:sldLayoutId id="2147484193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sz="quarter" idx="13"/>
          </p:nvPr>
        </p:nvSpPr>
        <p:spPr>
          <a:xfrm>
            <a:off x="1141928" y="2276872"/>
            <a:ext cx="7325416" cy="1872208"/>
          </a:xfr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ctr">
              <a:buNone/>
            </a:pPr>
            <a:r>
              <a:rPr lang="ru-RU" sz="6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педагогическая находка</a:t>
            </a:r>
          </a:p>
        </p:txBody>
      </p:sp>
      <p:sp>
        <p:nvSpPr>
          <p:cNvPr id="18" name="Объект 17"/>
          <p:cNvSpPr>
            <a:spLocks noGrp="1"/>
          </p:cNvSpPr>
          <p:nvPr>
            <p:ph sz="quarter" idx="14"/>
          </p:nvPr>
        </p:nvSpPr>
        <p:spPr>
          <a:xfrm>
            <a:off x="4645152" y="4509120"/>
            <a:ext cx="3822192" cy="1617360"/>
          </a:xfrm>
        </p:spPr>
        <p:txBody>
          <a:bodyPr/>
          <a:lstStyle/>
          <a:p>
            <a:pPr marL="0" indent="0" algn="r">
              <a:buNone/>
            </a:pP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</a:t>
            </a:r>
          </a:p>
          <a:p>
            <a:pPr marL="0" indent="0" algn="r"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</a:t>
            </a:r>
            <a:r>
              <a:rPr lang="ru-RU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Кураишова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Гезель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Салевдиновна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332656"/>
            <a:ext cx="964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казенное дошкольное учреждение детский сад «Солнышко»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00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39331"/>
            <a:ext cx="6896534" cy="880298"/>
          </a:xfr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НОВИЗНА</a:t>
            </a:r>
            <a:r>
              <a:rPr lang="ru-RU" sz="3600" b="1" dirty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ru-RU" sz="3600" dirty="0">
                <a:solidFill>
                  <a:schemeClr val="tx2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07504" y="1196752"/>
            <a:ext cx="8929816" cy="5472608"/>
          </a:xfr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algn="just"/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и экспериментирование - новый, нетрадиционный подход в образовании дошкольников, который позволяет широко развивать логическое мышление, воображение, фантазию, творчество, закладывает навыки учебной деятельности.</a:t>
            </a:r>
          </a:p>
          <a:p>
            <a:pPr lvl="0" algn="just"/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личностно - ориентированного взаимодействия </a:t>
            </a:r>
          </a:p>
          <a:p>
            <a:pPr lvl="0" algn="just"/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дифференциации и индивидуализации  развития  дошкольников </a:t>
            </a:r>
          </a:p>
          <a:p>
            <a:pPr lvl="0" algn="just"/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Интеграция  программ дополнительного  и основного образования </a:t>
            </a:r>
          </a:p>
          <a:p>
            <a:pPr algn="just"/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современных образовательных технологий</a:t>
            </a:r>
          </a:p>
        </p:txBody>
      </p:sp>
    </p:spTree>
    <p:extLst>
      <p:ext uri="{BB962C8B-B14F-4D97-AF65-F5344CB8AC3E}">
        <p14:creationId xmlns:p14="http://schemas.microsoft.com/office/powerpoint/2010/main" val="188477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04656"/>
          </a:xfrm>
          <a:solidFill>
            <a:schemeClr val="bg1">
              <a:alpha val="92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ИДЕЯ РАБОТЫ –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556792"/>
            <a:ext cx="4326168" cy="4176464"/>
          </a:xfr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Включить каждого                   ребенка в исследовательскую деятельность и научить его рациональному варианту поиска информации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556792"/>
            <a:ext cx="3219822" cy="42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14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32656"/>
            <a:ext cx="4443958" cy="592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782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Прямоугольник 1"/>
          <p:cNvSpPr>
            <a:spLocks noChangeArrowheads="1"/>
          </p:cNvSpPr>
          <p:nvPr/>
        </p:nvSpPr>
        <p:spPr bwMode="auto">
          <a:xfrm>
            <a:off x="1258888" y="23813"/>
            <a:ext cx="6121400" cy="137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>
              <a:solidFill>
                <a:srgbClr val="FFC000"/>
              </a:solidFill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rot="5400000">
            <a:off x="1640557" y="2145603"/>
            <a:ext cx="790789" cy="500066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6286512" y="2000240"/>
            <a:ext cx="1214446" cy="1000132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rot="5400000">
            <a:off x="4143372" y="2428868"/>
            <a:ext cx="857256" cy="1588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9" name="Picture 2" descr="C:\Users\Admin\Pictures\3471446-cartoon-owl-bird-with-book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823" y="460360"/>
            <a:ext cx="1546225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214282" y="2786058"/>
            <a:ext cx="2714644" cy="3143272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Живая природа: наблюдения за растениями, насекомыми, животными</a:t>
            </a:r>
            <a:endParaRPr lang="ru-RU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143240" y="2857496"/>
            <a:ext cx="2786082" cy="3429024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Неживая природа: изучение свойств предметов из дерева, пластмассы, резины, ткани, металла</a:t>
            </a:r>
            <a:endParaRPr lang="ru-RU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24192" y="3000372"/>
            <a:ext cx="2571768" cy="3072642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опытов и экспериментов </a:t>
            </a:r>
          </a:p>
        </p:txBody>
      </p:sp>
      <p:sp>
        <p:nvSpPr>
          <p:cNvPr id="16" name="Стрелка вправо 15"/>
          <p:cNvSpPr/>
          <p:nvPr/>
        </p:nvSpPr>
        <p:spPr>
          <a:xfrm>
            <a:off x="928662" y="285728"/>
            <a:ext cx="6143668" cy="2143140"/>
          </a:xfrm>
          <a:prstGeom prst="rightArrow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работы</a:t>
            </a:r>
          </a:p>
        </p:txBody>
      </p:sp>
    </p:spTree>
    <p:extLst>
      <p:ext uri="{BB962C8B-B14F-4D97-AF65-F5344CB8AC3E}">
        <p14:creationId xmlns:p14="http://schemas.microsoft.com/office/powerpoint/2010/main" val="199092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0688"/>
            <a:ext cx="4158462" cy="554461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620688"/>
            <a:ext cx="4425956" cy="590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37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Принципы моей работы: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2067499"/>
              </p:ext>
            </p:extLst>
          </p:nvPr>
        </p:nvGraphicFramePr>
        <p:xfrm>
          <a:off x="683568" y="2060848"/>
          <a:ext cx="8136904" cy="4797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736806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1735138" y="2674938"/>
            <a:ext cx="7408862" cy="3451225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88640"/>
            <a:ext cx="4722772" cy="629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83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39" y="0"/>
            <a:ext cx="7935705" cy="6858000"/>
          </a:xfrm>
        </p:spPr>
      </p:pic>
    </p:spTree>
    <p:extLst>
      <p:ext uri="{BB962C8B-B14F-4D97-AF65-F5344CB8AC3E}">
        <p14:creationId xmlns:p14="http://schemas.microsoft.com/office/powerpoint/2010/main" val="91156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5"/>
          <p:cNvSpPr>
            <a:spLocks noChangeArrowheads="1"/>
          </p:cNvSpPr>
          <p:nvPr/>
        </p:nvSpPr>
        <p:spPr bwMode="auto">
          <a:xfrm>
            <a:off x="539552" y="188640"/>
            <a:ext cx="7704856" cy="5760640"/>
          </a:xfrm>
          <a:prstGeom prst="ellipse">
            <a:avLst/>
          </a:prstGeom>
          <a:solidFill>
            <a:srgbClr val="68007F"/>
          </a:solidFill>
          <a:ln w="38100">
            <a:solidFill>
              <a:srgbClr val="F2F2F2"/>
            </a:solidFill>
            <a:round/>
            <a:headEnd/>
            <a:tailEnd/>
          </a:ln>
          <a:effectLst>
            <a:outerShdw dist="28398" dir="3806097" algn="ctr" rotWithShape="0">
              <a:srgbClr val="33003F">
                <a:alpha val="50000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ru-RU" sz="5400" b="1" dirty="0">
                <a:ln>
                  <a:solidFill>
                    <a:schemeClr val="bg1"/>
                  </a:solidFill>
                </a:ln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Times New Roman" pitchFamily="18" charset="0"/>
                <a:cs typeface="Times New Roman" pitchFamily="18" charset="0"/>
              </a:rPr>
              <a:t>Предметно – развивающая среда для реализации поставленной цели</a:t>
            </a:r>
            <a:endParaRPr lang="ru-RU" sz="5400" b="1" dirty="0">
              <a:ln>
                <a:solidFill>
                  <a:schemeClr val="bg1"/>
                </a:solidFill>
              </a:ln>
              <a:solidFill>
                <a:schemeClr val="bg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9691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9468" r="-2348"/>
          <a:stretch/>
        </p:blipFill>
        <p:spPr>
          <a:xfrm rot="21355138">
            <a:off x="-62685" y="656992"/>
            <a:ext cx="5264291" cy="5522932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879254"/>
            <a:ext cx="3810330" cy="507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548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Разрешите представиться</a:t>
            </a:r>
            <a:b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4061128" y="2336872"/>
            <a:ext cx="3359661" cy="3900439"/>
          </a:xfrm>
        </p:spPr>
        <p:txBody>
          <a:bodyPr anchor="ctr">
            <a:normAutofit/>
          </a:bodyPr>
          <a:lstStyle/>
          <a:p>
            <a:r>
              <a:rPr lang="ru-RU" b="1" dirty="0" err="1" smtClean="0">
                <a:solidFill>
                  <a:schemeClr val="tx2"/>
                </a:solidFill>
                <a:latin typeface="Monotype Corsiva" pitchFamily="66" charset="0"/>
              </a:rPr>
              <a:t>Кураишова</a:t>
            </a:r>
            <a: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Monotype Corsiva" pitchFamily="66" charset="0"/>
              </a:rPr>
              <a:t>Гезель</a:t>
            </a:r>
            <a: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Monotype Corsiva" pitchFamily="66" charset="0"/>
              </a:rPr>
              <a:t>Салевдиновна</a:t>
            </a:r>
            <a:endParaRPr lang="ru-RU" b="1" dirty="0" smtClean="0">
              <a:solidFill>
                <a:schemeClr val="tx2"/>
              </a:solidFill>
              <a:latin typeface="Monotype Corsiva" pitchFamily="66" charset="0"/>
            </a:endParaRPr>
          </a:p>
          <a:p>
            <a: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  <a:t>Место работы МКДОУ «Солнышко»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  <a:t>Педагогический </a:t>
            </a:r>
            <a:r>
              <a:rPr lang="ru-RU" b="1" dirty="0">
                <a:solidFill>
                  <a:schemeClr val="tx2"/>
                </a:solidFill>
                <a:latin typeface="Monotype Corsiva" pitchFamily="66" charset="0"/>
              </a:rPr>
              <a:t>стаж:</a:t>
            </a:r>
            <a:r>
              <a:rPr lang="ru-RU" dirty="0">
                <a:solidFill>
                  <a:schemeClr val="tx2"/>
                </a:solidFill>
                <a:latin typeface="Monotype Corsiva" pitchFamily="66" charset="0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Monotype Corsiva" pitchFamily="66" charset="0"/>
              </a:rPr>
              <a:t>11 лет</a:t>
            </a:r>
            <a:endParaRPr lang="ru-RU" dirty="0">
              <a:solidFill>
                <a:schemeClr val="tx2"/>
              </a:solidFill>
              <a:latin typeface="Monotype Corsiva" pitchFamily="66" charset="0"/>
            </a:endParaRPr>
          </a:p>
          <a:p>
            <a:r>
              <a:rPr lang="ru-RU" b="1" dirty="0">
                <a:solidFill>
                  <a:schemeClr val="tx2"/>
                </a:solidFill>
                <a:latin typeface="Monotype Corsiva" pitchFamily="66" charset="0"/>
              </a:rPr>
              <a:t>Образование:</a:t>
            </a:r>
            <a:r>
              <a:rPr lang="ru-RU" dirty="0">
                <a:solidFill>
                  <a:schemeClr val="tx2"/>
                </a:solidFill>
                <a:latin typeface="Monotype Corsiva" pitchFamily="66" charset="0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Monotype Corsiva" pitchFamily="66" charset="0"/>
              </a:rPr>
              <a:t>Высшее</a:t>
            </a:r>
            <a:endParaRPr lang="ru-RU" dirty="0">
              <a:solidFill>
                <a:schemeClr val="tx2"/>
              </a:solidFill>
              <a:latin typeface="Monotype Corsiva" pitchFamily="66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125" y="2336800"/>
            <a:ext cx="1928113" cy="35988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836712"/>
            <a:ext cx="3023878" cy="48955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1556792"/>
            <a:ext cx="5157663" cy="38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7930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163929" cy="2792210"/>
          </a:xfrm>
          <a:prstGeom prst="rect">
            <a:avLst/>
          </a:prstGeom>
        </p:spPr>
      </p:pic>
      <p:pic>
        <p:nvPicPr>
          <p:cNvPr id="2" name="Объект 1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4557949" y="548680"/>
            <a:ext cx="3401863" cy="2115495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sz="quarter" idx="14"/>
          </p:nvPr>
        </p:nvPicPr>
        <p:blipFill>
          <a:blip r:embed="rId4"/>
          <a:stretch>
            <a:fillRect/>
          </a:stretch>
        </p:blipFill>
        <p:spPr>
          <a:xfrm>
            <a:off x="4645025" y="2975756"/>
            <a:ext cx="3822700" cy="28543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039" y="2792210"/>
            <a:ext cx="3529890" cy="382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4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836712"/>
            <a:ext cx="3955368" cy="527382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1520" y="1691426"/>
            <a:ext cx="4752528" cy="3564396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418235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ТЕХНОЛОГИЯ ОРГАНИЗАЦИИ СОВМЕСТНОЙ ЭКСПЕРИМЕНТАЛЬНО-ИССЛЕДОВАТЕЛЬСКОЙ ДЕЯТЕЛЬНОСТИ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204864"/>
            <a:ext cx="8712968" cy="4536504"/>
          </a:xfrm>
        </p:spPr>
        <p:txBody>
          <a:bodyPr>
            <a:normAutofit fontScale="92500"/>
          </a:bodyPr>
          <a:lstStyle/>
          <a:p>
            <a:pPr lvl="0" algn="just">
              <a:lnSpc>
                <a:spcPts val="2600"/>
              </a:lnSpc>
              <a:buNone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1.Постановка исследовательской задачи в виде проблемной ситуации. </a:t>
            </a:r>
          </a:p>
          <a:p>
            <a:pPr lvl="0" algn="just">
              <a:lnSpc>
                <a:spcPts val="2600"/>
              </a:lnSpc>
              <a:buNone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2.Уточнение плана исследования.</a:t>
            </a:r>
          </a:p>
          <a:p>
            <a:pPr lvl="0" algn="just">
              <a:lnSpc>
                <a:spcPts val="2600"/>
              </a:lnSpc>
              <a:buNone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3.Выбор оборудования, самостоятельное (или        с помощью взрослого) его размещение детьми        в зоне исследования.</a:t>
            </a:r>
          </a:p>
          <a:p>
            <a:pPr lvl="0" algn="just">
              <a:lnSpc>
                <a:spcPts val="2600"/>
              </a:lnSpc>
              <a:buNone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4.Распределение детей на подгруппы (по желанию детей), выбор ведущих, помогающих организовать сверстников.</a:t>
            </a:r>
          </a:p>
          <a:p>
            <a:pPr lvl="0" algn="just">
              <a:lnSpc>
                <a:spcPts val="2600"/>
              </a:lnSpc>
              <a:buNone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5.Организация исследования. </a:t>
            </a:r>
          </a:p>
          <a:p>
            <a:pPr lvl="0" algn="just">
              <a:lnSpc>
                <a:spcPts val="2600"/>
              </a:lnSpc>
              <a:buNone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6.Анализ и обобщение полученных детьми результатов экспериментирования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05478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0751" y="116632"/>
            <a:ext cx="7935705" cy="171753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ОРГАНИЗАЦИИ ДЕТСКОГО ЭКСПЕРИМЕНТИРОВАНИЯ В ДОУ 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23977" y="1988840"/>
            <a:ext cx="8642350" cy="468052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>
              <a:lnSpc>
                <a:spcPts val="2080"/>
              </a:lnSpc>
            </a:pPr>
            <a:r>
              <a:rPr lang="ru-RU" sz="2800" dirty="0">
                <a:solidFill>
                  <a:schemeClr val="tx2"/>
                </a:solidFill>
                <a:latin typeface="Times New Roman"/>
                <a:ea typeface="Times New Roman"/>
              </a:rPr>
              <a:t>Эксперимент должен быть непродолжителен</a:t>
            </a:r>
            <a:r>
              <a:rPr lang="en-US" sz="2800" dirty="0">
                <a:solidFill>
                  <a:schemeClr val="tx2"/>
                </a:solidFill>
                <a:latin typeface="Times New Roman"/>
                <a:ea typeface="Times New Roman"/>
              </a:rPr>
              <a:t> </a:t>
            </a:r>
            <a:r>
              <a:rPr lang="ru-RU" sz="2800" dirty="0">
                <a:solidFill>
                  <a:schemeClr val="tx2"/>
                </a:solidFill>
                <a:latin typeface="Times New Roman"/>
                <a:ea typeface="Times New Roman"/>
              </a:rPr>
              <a:t>по времени.</a:t>
            </a:r>
            <a:endParaRPr lang="en-US" sz="2800" dirty="0">
              <a:solidFill>
                <a:schemeClr val="tx2"/>
              </a:solidFill>
              <a:latin typeface="Times New Roman"/>
              <a:ea typeface="Times New Roman"/>
            </a:endParaRPr>
          </a:p>
          <a:p>
            <a:pPr algn="just">
              <a:lnSpc>
                <a:spcPts val="2080"/>
              </a:lnSpc>
            </a:pPr>
            <a:r>
              <a:rPr lang="ru-RU" sz="2800" dirty="0">
                <a:solidFill>
                  <a:schemeClr val="tx2"/>
                </a:solidFill>
                <a:latin typeface="Times New Roman"/>
                <a:ea typeface="Times New Roman"/>
              </a:rPr>
              <a:t>Речевое сопровождение.  </a:t>
            </a:r>
          </a:p>
          <a:p>
            <a:pPr algn="just">
              <a:lnSpc>
                <a:spcPts val="2080"/>
              </a:lnSpc>
            </a:pPr>
            <a:r>
              <a:rPr lang="ru-RU" sz="2800" dirty="0">
                <a:solidFill>
                  <a:schemeClr val="tx2"/>
                </a:solidFill>
                <a:latin typeface="Times New Roman"/>
                <a:ea typeface="Times New Roman"/>
              </a:rPr>
              <a:t>Важно учитывать индивидуальные различия детей (темп работы, утомляемость), возрастные особенности. </a:t>
            </a:r>
          </a:p>
          <a:p>
            <a:pPr algn="just">
              <a:lnSpc>
                <a:spcPts val="2080"/>
              </a:lnSpc>
            </a:pPr>
            <a:r>
              <a:rPr lang="ru-RU" sz="2800" dirty="0">
                <a:solidFill>
                  <a:schemeClr val="tx2"/>
                </a:solidFill>
                <a:latin typeface="Times New Roman"/>
                <a:ea typeface="Times New Roman"/>
              </a:rPr>
              <a:t>Необходимо учитывать право ребёнка на ошибку и применять адекватные способы вовлечения детей в работу, особенно тех, у которых ещё не сформировались навыки.</a:t>
            </a:r>
          </a:p>
          <a:p>
            <a:pPr algn="just">
              <a:lnSpc>
                <a:spcPts val="2080"/>
              </a:lnSpc>
            </a:pPr>
            <a:r>
              <a:rPr lang="ru-RU" sz="2800" dirty="0">
                <a:solidFill>
                  <a:schemeClr val="tx2"/>
                </a:solidFill>
                <a:latin typeface="Times New Roman"/>
                <a:ea typeface="Times New Roman"/>
              </a:rPr>
              <a:t>Совместная работа воспитателя и детей, помощь воспитателя детям, работа воспитателя по указанию детей</a:t>
            </a:r>
          </a:p>
          <a:p>
            <a:pPr algn="just">
              <a:lnSpc>
                <a:spcPts val="2080"/>
              </a:lnSpc>
            </a:pPr>
            <a:r>
              <a:rPr lang="ru-RU" sz="2800" dirty="0">
                <a:solidFill>
                  <a:schemeClr val="tx2"/>
                </a:solidFill>
                <a:latin typeface="Times New Roman"/>
                <a:ea typeface="Times New Roman"/>
              </a:rPr>
              <a:t>Эксперименты – это не самоцель, а способ ознакомления с миром.</a:t>
            </a:r>
            <a:endParaRPr lang="ru-RU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80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24" y="1124744"/>
            <a:ext cx="3931411" cy="52418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04" y="1124744"/>
            <a:ext cx="3942438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0240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624" y="188640"/>
            <a:ext cx="8253586" cy="122413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ОРГАНИЗАЦИИ СОВМЕСТНОЙ ЭКСПЕРИМЕНТАЛЬНО-ИССЛЕДОВАТЕЛЬСКОЙ ДЕЯТЕЛЬНОСТИ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252539" y="1556792"/>
            <a:ext cx="8785225" cy="5097463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just">
              <a:lnSpc>
                <a:spcPts val="2600"/>
              </a:lnSpc>
              <a:buNone/>
            </a:pPr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1.Постановка исследовательской задачи в виде проблемной ситуации. </a:t>
            </a:r>
          </a:p>
          <a:p>
            <a:pPr algn="just">
              <a:lnSpc>
                <a:spcPts val="2600"/>
              </a:lnSpc>
              <a:buNone/>
            </a:pPr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2.Уточнение плана исследования.</a:t>
            </a:r>
          </a:p>
          <a:p>
            <a:pPr algn="just">
              <a:lnSpc>
                <a:spcPts val="2600"/>
              </a:lnSpc>
              <a:buNone/>
            </a:pPr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3.Выбор оборудования, самостоятельное (или        с помощью взрослого) его размещение детьми        в зоне исследования.</a:t>
            </a:r>
          </a:p>
          <a:p>
            <a:pPr algn="just">
              <a:lnSpc>
                <a:spcPts val="2600"/>
              </a:lnSpc>
              <a:buNone/>
            </a:pPr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4.Распределение детей на подгруппы (по желанию детей), выбор ведущих, помогающих организовать сверстников.</a:t>
            </a:r>
          </a:p>
          <a:p>
            <a:pPr algn="just">
              <a:lnSpc>
                <a:spcPts val="2600"/>
              </a:lnSpc>
              <a:buNone/>
            </a:pPr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5.Организация исследования. </a:t>
            </a:r>
          </a:p>
          <a:p>
            <a:pPr algn="just">
              <a:lnSpc>
                <a:spcPts val="2600"/>
              </a:lnSpc>
              <a:buNone/>
            </a:pPr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6.Анализ и обобщение полученных детьми результатов экспериментирования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1589510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19088"/>
            <a:ext cx="8550640" cy="489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07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0580" y="220659"/>
            <a:ext cx="7049812" cy="760069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 ПРИЕМЫ 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23977" y="1302216"/>
            <a:ext cx="8642350" cy="4824264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just">
              <a:lnSpc>
                <a:spcPts val="2500"/>
              </a:lnSpc>
            </a:pPr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педагога определяющие успех в познании.</a:t>
            </a:r>
          </a:p>
          <a:p>
            <a:pPr algn="just">
              <a:lnSpc>
                <a:spcPts val="2500"/>
              </a:lnSpc>
            </a:pPr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Схематическое моделирование опыта рассматривание схем к опытам, таблиц, упрощенных рисунков.</a:t>
            </a:r>
          </a:p>
          <a:p>
            <a:pPr algn="just">
              <a:lnSpc>
                <a:spcPts val="2500"/>
              </a:lnSpc>
            </a:pPr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стимулирующий детей к коммуникации. </a:t>
            </a:r>
          </a:p>
          <a:p>
            <a:pPr algn="just">
              <a:lnSpc>
                <a:spcPts val="2500"/>
              </a:lnSpc>
            </a:pPr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«первой пробы» применения результатов собственной исследовательской деятельности.</a:t>
            </a:r>
          </a:p>
          <a:p>
            <a:pPr algn="just">
              <a:lnSpc>
                <a:spcPts val="2500"/>
              </a:lnSpc>
            </a:pPr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Проблемные ситуации.</a:t>
            </a:r>
          </a:p>
          <a:p>
            <a:pPr algn="just">
              <a:lnSpc>
                <a:spcPts val="2500"/>
              </a:lnSpc>
            </a:pPr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Экспериментальные игры. </a:t>
            </a:r>
          </a:p>
          <a:p>
            <a:pPr algn="just">
              <a:lnSpc>
                <a:spcPts val="2500"/>
              </a:lnSpc>
            </a:pPr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 природных явлений. </a:t>
            </a:r>
          </a:p>
          <a:p>
            <a:pPr algn="just">
              <a:lnSpc>
                <a:spcPts val="2500"/>
              </a:lnSpc>
            </a:pPr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энциклопедий.</a:t>
            </a:r>
          </a:p>
        </p:txBody>
      </p:sp>
    </p:spTree>
    <p:extLst>
      <p:ext uri="{BB962C8B-B14F-4D97-AF65-F5344CB8AC3E}">
        <p14:creationId xmlns:p14="http://schemas.microsoft.com/office/powerpoint/2010/main" val="124620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7992887" cy="864096"/>
          </a:xfrm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Формы работы по поисково – экспериментальной деятельности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234283" y="1013912"/>
            <a:ext cx="8821737" cy="5655448"/>
          </a:xfrm>
          <a:solidFill>
            <a:schemeClr val="tx1"/>
          </a:solidFill>
        </p:spPr>
        <p:txBody>
          <a:bodyPr>
            <a:noAutofit/>
          </a:bodyPr>
          <a:lstStyle/>
          <a:p>
            <a:pPr lvl="1">
              <a:lnSpc>
                <a:spcPts val="2580"/>
              </a:lnSpc>
              <a:buFontTx/>
              <a:buChar char="-"/>
            </a:pP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;</a:t>
            </a:r>
          </a:p>
          <a:p>
            <a:pPr lvl="1">
              <a:lnSpc>
                <a:spcPts val="2580"/>
              </a:lnSpc>
              <a:buFontTx/>
              <a:buChar char="-"/>
            </a:pP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беседы познавательного характера; </a:t>
            </a:r>
          </a:p>
          <a:p>
            <a:pPr lvl="1">
              <a:lnSpc>
                <a:spcPts val="2580"/>
              </a:lnSpc>
              <a:buFontTx/>
              <a:buChar char="-"/>
            </a:pP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прослушивание аудиозаписей ; </a:t>
            </a:r>
          </a:p>
          <a:p>
            <a:pPr lvl="1">
              <a:lnSpc>
                <a:spcPts val="2580"/>
              </a:lnSpc>
              <a:buFontTx/>
              <a:buChar char="-"/>
            </a:pP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 развивающие игры, упражнения ; </a:t>
            </a:r>
          </a:p>
          <a:p>
            <a:pPr lvl="1">
              <a:lnSpc>
                <a:spcPts val="2580"/>
              </a:lnSpc>
              <a:buFontTx/>
              <a:buChar char="-"/>
            </a:pP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эксперименты и опыты ; </a:t>
            </a:r>
          </a:p>
          <a:p>
            <a:pPr lvl="1">
              <a:lnSpc>
                <a:spcPts val="2580"/>
              </a:lnSpc>
              <a:buFontTx/>
              <a:buChar char="-"/>
            </a:pP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картин ; </a:t>
            </a:r>
          </a:p>
          <a:p>
            <a:pPr lvl="1">
              <a:lnSpc>
                <a:spcPts val="2580"/>
              </a:lnSpc>
              <a:buFontTx/>
              <a:buChar char="-"/>
            </a:pP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наблюдения за живыми объектами и явлениями природы ; </a:t>
            </a:r>
          </a:p>
          <a:p>
            <a:pPr lvl="1">
              <a:lnSpc>
                <a:spcPts val="2580"/>
              </a:lnSpc>
              <a:buFontTx/>
              <a:buChar char="-"/>
            </a:pP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 и целевые прогулки ; </a:t>
            </a:r>
          </a:p>
          <a:p>
            <a:pPr lvl="1">
              <a:lnSpc>
                <a:spcPts val="2580"/>
              </a:lnSpc>
              <a:buFontTx/>
              <a:buChar char="-"/>
            </a:pP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уголках природы ; </a:t>
            </a:r>
          </a:p>
          <a:p>
            <a:pPr lvl="1">
              <a:lnSpc>
                <a:spcPts val="2580"/>
              </a:lnSpc>
              <a:buFontTx/>
              <a:buChar char="-"/>
            </a:pP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акции добрых дел ; </a:t>
            </a:r>
          </a:p>
          <a:p>
            <a:pPr lvl="1">
              <a:lnSpc>
                <a:spcPts val="2580"/>
              </a:lnSpc>
              <a:buFontTx/>
              <a:buChar char="-"/>
            </a:pP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предметные недели ; - конкурсы ; </a:t>
            </a:r>
          </a:p>
          <a:p>
            <a:pPr lvl="1">
              <a:lnSpc>
                <a:spcPts val="2580"/>
              </a:lnSpc>
              <a:buFontTx/>
              <a:buChar char="-"/>
            </a:pP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праздники, развлечения, вечера досуга ; </a:t>
            </a:r>
          </a:p>
          <a:p>
            <a:pPr marL="457200" lvl="1" indent="0">
              <a:lnSpc>
                <a:spcPts val="2580"/>
              </a:lnSpc>
              <a:buNone/>
            </a:pP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диагностика развития детей.</a:t>
            </a:r>
          </a:p>
        </p:txBody>
      </p:sp>
    </p:spTree>
    <p:extLst>
      <p:ext uri="{BB962C8B-B14F-4D97-AF65-F5344CB8AC3E}">
        <p14:creationId xmlns:p14="http://schemas.microsoft.com/office/powerpoint/2010/main" val="401744493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1268760"/>
            <a:ext cx="648072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Главной своей задачей в работе считаю выбор наиболее эффективных методов и приемов организации дошкольников, которые позволили бы максимально использовать индивидуальные возможности каждого ребенка, создать ситуацию успеха. </a:t>
            </a:r>
          </a:p>
        </p:txBody>
      </p:sp>
    </p:spTree>
    <p:extLst>
      <p:ext uri="{BB962C8B-B14F-4D97-AF65-F5344CB8AC3E}">
        <p14:creationId xmlns:p14="http://schemas.microsoft.com/office/powerpoint/2010/main" val="187208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27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СВЯЗЬ ДЕТСКОГО ЭКСПЕРИМЕНТИРОВАНИЯ </a:t>
            </a:r>
            <a:br>
              <a:rPr lang="ru-RU" altLang="ru-RU" sz="27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7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ДРУГИМИ ВИДАМИ ДЕЯТЕЛЬНОСТИ»</a:t>
            </a:r>
            <a:r>
              <a:rPr lang="ru-RU" altLang="ru-RU" sz="2700" b="1" dirty="0">
                <a:solidFill>
                  <a:schemeClr val="tx2">
                    <a:lumMod val="95000"/>
                    <a:lumOff val="5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ru-RU" altLang="ru-RU" sz="2700" b="1" dirty="0">
                <a:solidFill>
                  <a:schemeClr val="tx2">
                    <a:lumMod val="95000"/>
                    <a:lumOff val="5000"/>
                  </a:schemeClr>
                </a:solidFill>
                <a:latin typeface="Monotype Corsiva" panose="03010101010201010101" pitchFamily="66" charset="0"/>
              </a:rPr>
            </a:br>
            <a:endParaRPr lang="ru-RU" sz="2700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5999" y="3641542"/>
            <a:ext cx="45902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altLang="ru-RU" b="1" dirty="0">
                <a:solidFill>
                  <a:schemeClr val="tx2">
                    <a:lumMod val="95000"/>
                    <a:lumOff val="5000"/>
                  </a:schemeClr>
                </a:solidFill>
                <a:latin typeface="Monotype Corsiva" panose="03010101010201010101" pitchFamily="66" charset="0"/>
              </a:rPr>
              <a:t>ДЕТСКОЕ</a:t>
            </a:r>
          </a:p>
          <a:p>
            <a:pPr lvl="0" algn="ctr">
              <a:spcBef>
                <a:spcPct val="0"/>
              </a:spcBef>
            </a:pPr>
            <a:r>
              <a:rPr lang="ru-RU" altLang="ru-RU" b="1" dirty="0">
                <a:solidFill>
                  <a:schemeClr val="tx2">
                    <a:lumMod val="95000"/>
                    <a:lumOff val="5000"/>
                  </a:schemeClr>
                </a:solidFill>
                <a:latin typeface="Monotype Corsiva" panose="03010101010201010101" pitchFamily="66" charset="0"/>
              </a:rPr>
              <a:t>ЭКСПЕРИМЕНТИРОВАНИЕ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671112" y="2492896"/>
            <a:ext cx="1801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</a:pPr>
            <a:r>
              <a:rPr lang="ru-RU" altLang="ru-RU" dirty="0">
                <a:solidFill>
                  <a:srgbClr val="002060"/>
                </a:solidFill>
                <a:latin typeface="Arial" panose="020B0604020202020204" pitchFamily="34" charset="0"/>
              </a:rPr>
              <a:t>Развитие речи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516215" y="2348880"/>
            <a:ext cx="26563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ru-RU" altLang="ru-RU" dirty="0">
                <a:solidFill>
                  <a:srgbClr val="002060"/>
                </a:solidFill>
                <a:latin typeface="Arial" panose="020B0604020202020204" pitchFamily="34" charset="0"/>
              </a:rPr>
              <a:t>Художественно – эстетическое развитие</a:t>
            </a:r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7164286" y="3238818"/>
            <a:ext cx="19797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dirty="0">
                <a:solidFill>
                  <a:srgbClr val="002060"/>
                </a:solidFill>
                <a:latin typeface="Arial" panose="020B0604020202020204" pitchFamily="34" charset="0"/>
              </a:rPr>
              <a:t>Трудовая деятельность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2995211"/>
            <a:ext cx="3203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dirty="0">
                <a:solidFill>
                  <a:srgbClr val="002060"/>
                </a:solidFill>
                <a:latin typeface="Arial" panose="020B0604020202020204" pitchFamily="34" charset="0"/>
              </a:rPr>
              <a:t>Чтение художественной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dirty="0">
                <a:solidFill>
                  <a:srgbClr val="002060"/>
                </a:solidFill>
                <a:latin typeface="Arial" panose="020B0604020202020204" pitchFamily="34" charset="0"/>
              </a:rPr>
              <a:t>литературы</a:t>
            </a:r>
          </a:p>
        </p:txBody>
      </p:sp>
      <p:sp>
        <p:nvSpPr>
          <p:cNvPr id="15" name="Прямоугольник 14"/>
          <p:cNvSpPr/>
          <p:nvPr/>
        </p:nvSpPr>
        <p:spPr>
          <a:xfrm rot="10800000" flipH="1" flipV="1">
            <a:off x="6051354" y="4161277"/>
            <a:ext cx="20490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dirty="0">
                <a:solidFill>
                  <a:srgbClr val="002060"/>
                </a:solidFill>
                <a:latin typeface="Arial" panose="020B0604020202020204" pitchFamily="34" charset="0"/>
              </a:rPr>
              <a:t>Формирование элементарных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dirty="0">
                <a:solidFill>
                  <a:srgbClr val="002060"/>
                </a:solidFill>
                <a:latin typeface="Arial" panose="020B0604020202020204" pitchFamily="34" charset="0"/>
              </a:rPr>
              <a:t> математических представлений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95536" y="2204864"/>
            <a:ext cx="5548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dirty="0">
                <a:solidFill>
                  <a:srgbClr val="002060"/>
                </a:solidFill>
                <a:latin typeface="Arial" panose="020B0604020202020204" pitchFamily="34" charset="0"/>
              </a:rPr>
              <a:t>Физическое развитие</a:t>
            </a:r>
          </a:p>
        </p:txBody>
      </p:sp>
      <p:sp>
        <p:nvSpPr>
          <p:cNvPr id="16" name="Прямоугольник 15"/>
          <p:cNvSpPr/>
          <p:nvPr/>
        </p:nvSpPr>
        <p:spPr>
          <a:xfrm flipH="1">
            <a:off x="899592" y="4420856"/>
            <a:ext cx="2448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dirty="0">
                <a:solidFill>
                  <a:srgbClr val="002060"/>
                </a:solidFill>
                <a:latin typeface="Arial" panose="020B0604020202020204" pitchFamily="34" charset="0"/>
              </a:rPr>
              <a:t>Познавательное развитие</a:t>
            </a:r>
            <a:r>
              <a:rPr lang="ru-RU" altLang="ru-RU" dirty="0"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97895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взаимодействия с родителями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3400" y="2336872"/>
            <a:ext cx="6887389" cy="4332487"/>
          </a:xfrm>
        </p:spPr>
        <p:txBody>
          <a:bodyPr/>
          <a:lstStyle/>
          <a:p>
            <a:r>
              <a:rPr lang="ru-RU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информационно- просветительского материала в </a:t>
            </a:r>
            <a:r>
              <a:rPr lang="ru-RU" dirty="0" err="1" smtClean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мессенжерах</a:t>
            </a:r>
            <a:r>
              <a:rPr lang="ru-RU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</a:t>
            </a:r>
            <a:r>
              <a:rPr lang="ru-RU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рекомендаций для родителей по проведению опытов с детьми в домашних условиях</a:t>
            </a:r>
          </a:p>
          <a:p>
            <a:r>
              <a:rPr lang="ru-RU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родителей к участию в мероприятиях в рамках проекта.</a:t>
            </a:r>
          </a:p>
          <a:p>
            <a:r>
              <a:rPr lang="ru-RU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материалов и помощь в оформлении лаборатории.</a:t>
            </a:r>
          </a:p>
          <a:p>
            <a:endParaRPr lang="ru-RU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2500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332657"/>
            <a:ext cx="70567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0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дает экспериментально – исследовательская деятельность  деятельность для развития личности ребенка 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43609" y="923588"/>
            <a:ext cx="546639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ru-RU" altLang="ru-RU" dirty="0">
                <a:solidFill>
                  <a:schemeClr val="tx2"/>
                </a:solidFill>
                <a:latin typeface="Times New Roman" panose="02020603050405020304" pitchFamily="18" charset="0"/>
              </a:rPr>
              <a:t>Умение видеть и выделять проблему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1412777"/>
            <a:ext cx="5310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Char char="•"/>
            </a:pPr>
            <a:r>
              <a:rPr lang="ru-RU" altLang="ru-RU" dirty="0">
                <a:solidFill>
                  <a:schemeClr val="tx2"/>
                </a:solidFill>
                <a:latin typeface="Times New Roman" panose="02020603050405020304" pitchFamily="18" charset="0"/>
              </a:rPr>
              <a:t>Целеустремленность , целенаправленность,         целеполагание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051720" y="2206665"/>
            <a:ext cx="4347351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ru-RU" altLang="ru-RU" dirty="0">
                <a:solidFill>
                  <a:schemeClr val="tx2"/>
                </a:solidFill>
                <a:latin typeface="Times New Roman" panose="02020603050405020304" pitchFamily="18" charset="0"/>
              </a:rPr>
              <a:t>Умение планировать деятельность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627784" y="256260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Char char="•"/>
            </a:pPr>
            <a:r>
              <a:rPr lang="ru-RU" altLang="ru-RU" dirty="0">
                <a:solidFill>
                  <a:schemeClr val="tx2"/>
                </a:solidFill>
                <a:latin typeface="Times New Roman" panose="02020603050405020304" pitchFamily="18" charset="0"/>
              </a:rPr>
              <a:t>Умение анализировать и делать выводы , умозаключения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491880" y="3223248"/>
            <a:ext cx="33661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Char char="•"/>
            </a:pPr>
            <a:r>
              <a:rPr lang="ru-RU" altLang="ru-RU" dirty="0">
                <a:solidFill>
                  <a:schemeClr val="tx2"/>
                </a:solidFill>
                <a:latin typeface="Times New Roman" panose="02020603050405020304" pitchFamily="18" charset="0"/>
              </a:rPr>
              <a:t>Повышение познавательной активности, любознательность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067944" y="3883888"/>
            <a:ext cx="4608512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ru-RU" altLang="ru-RU" dirty="0">
                <a:solidFill>
                  <a:schemeClr val="tx2"/>
                </a:solidFill>
                <a:latin typeface="Times New Roman" panose="02020603050405020304" pitchFamily="18" charset="0"/>
              </a:rPr>
              <a:t>Развитие мыслительных операций</a:t>
            </a:r>
          </a:p>
          <a:p>
            <a:pPr>
              <a:lnSpc>
                <a:spcPct val="90000"/>
              </a:lnSpc>
            </a:pPr>
            <a:r>
              <a:rPr lang="ru-RU" altLang="ru-RU" dirty="0">
                <a:solidFill>
                  <a:schemeClr val="tx2"/>
                </a:solidFill>
                <a:latin typeface="Times New Roman" panose="02020603050405020304" pitchFamily="18" charset="0"/>
              </a:rPr>
              <a:t>(анализ, синтез, классификация, обобщение).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427984" y="4544530"/>
            <a:ext cx="4032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ru-RU" altLang="ru-RU" dirty="0">
                <a:solidFill>
                  <a:schemeClr val="tx2"/>
                </a:solidFill>
                <a:latin typeface="Times New Roman" panose="02020603050405020304" pitchFamily="18" charset="0"/>
              </a:rPr>
              <a:t>Инициативность, самостоятельность,</a:t>
            </a:r>
          </a:p>
          <a:p>
            <a:r>
              <a:rPr lang="ru-RU" altLang="ru-RU" dirty="0">
                <a:solidFill>
                  <a:schemeClr val="tx2"/>
                </a:solidFill>
                <a:latin typeface="Times New Roman" panose="02020603050405020304" pitchFamily="18" charset="0"/>
              </a:rPr>
              <a:t>              </a:t>
            </a:r>
            <a:r>
              <a:rPr lang="ru-RU" altLang="ru-RU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саморегуляция</a:t>
            </a:r>
            <a:r>
              <a:rPr lang="ru-RU" altLang="ru-RU" dirty="0">
                <a:solidFill>
                  <a:schemeClr val="tx2"/>
                </a:solidFill>
                <a:latin typeface="Times New Roman" panose="02020603050405020304" pitchFamily="18" charset="0"/>
              </a:rPr>
              <a:t> деятельности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580112" y="5260572"/>
            <a:ext cx="3384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dirty="0">
                <a:solidFill>
                  <a:schemeClr val="tx2"/>
                </a:solidFill>
                <a:latin typeface="Times New Roman" panose="02020603050405020304" pitchFamily="18" charset="0"/>
              </a:rPr>
              <a:t>Развитие речи: связность, логичность,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доказательность.</a:t>
            </a:r>
          </a:p>
        </p:txBody>
      </p:sp>
    </p:spTree>
    <p:extLst>
      <p:ext uri="{BB962C8B-B14F-4D97-AF65-F5344CB8AC3E}">
        <p14:creationId xmlns:p14="http://schemas.microsoft.com/office/powerpoint/2010/main" val="42832837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908720"/>
            <a:ext cx="669674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Экспериментирование - пока это просто интерес, любопытство и стремление узнать что-то новое и неизведанное. Но может быть, у кого – то из наших детей появится желание стать, например, ученым. А начнется все именно с капельки воды, первых радостных впечатлений о самостоятельных открытиях, желания творить и познавать мир.</a:t>
            </a:r>
          </a:p>
        </p:txBody>
      </p:sp>
    </p:spTree>
    <p:extLst>
      <p:ext uri="{BB962C8B-B14F-4D97-AF65-F5344CB8AC3E}">
        <p14:creationId xmlns:p14="http://schemas.microsoft.com/office/powerpoint/2010/main" val="12947112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444752" y="1834166"/>
            <a:ext cx="6400800" cy="2639359"/>
          </a:xfrm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7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</a:t>
            </a:r>
            <a:endParaRPr lang="en-US" sz="7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7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93827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15616" y="1340768"/>
            <a:ext cx="70567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Современный образовательный процесс направлен на поиск новых, более эффективных технологий, призванных содействовать развитию творческих способностей детей, формированию навыков саморазвития и самообразования. Этим требованиям в полной мере отвечает экспериментально – исследовательская  деятельность.</a:t>
            </a:r>
          </a:p>
        </p:txBody>
      </p:sp>
    </p:spTree>
    <p:extLst>
      <p:ext uri="{BB962C8B-B14F-4D97-AF65-F5344CB8AC3E}">
        <p14:creationId xmlns:p14="http://schemas.microsoft.com/office/powerpoint/2010/main" val="20510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99592" y="238690"/>
            <a:ext cx="7047522" cy="1373538"/>
          </a:xfrm>
          <a:solidFill>
            <a:schemeClr val="bg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r"/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8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Люди, научившиеся…наблюдениям и опытам, приобретают способность сами ставить вопросы и получать на них фактические ответы, оказываясь на более высоком умственном и нравственном уровне в сравнении с теми, кто такой школы не прошёл.»                  К. Е. Тимирязев</a:t>
            </a:r>
            <a:endParaRPr lang="ru-RU" sz="1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201" y="2679700"/>
            <a:ext cx="2584847" cy="3446463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951" y="2679700"/>
            <a:ext cx="2584847" cy="3446463"/>
          </a:xfrm>
        </p:spPr>
      </p:pic>
    </p:spTree>
    <p:extLst>
      <p:ext uri="{BB962C8B-B14F-4D97-AF65-F5344CB8AC3E}">
        <p14:creationId xmlns:p14="http://schemas.microsoft.com/office/powerpoint/2010/main" val="4705464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88640"/>
            <a:ext cx="85689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Детское экспериментирование </a:t>
            </a:r>
            <a:r>
              <a:rPr lang="ru-RU" sz="2000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ведущий метод в познавательно-исследовательской деятельности дошкольников.                                                                                                                      Дети любят экспериментировать. Это объясняется тем, что им присуще наглядно-действенное и наглядно-образное мышление и экспериментирование, как никакой другой метод, соответствует этим возрастным особенностям. В дошкольном возрасте он является ведущим, а в первые три года – практически единственным способом познания мира. Своими корнями экспериментирование уходит в манипулирование предметами.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9" y="3102983"/>
            <a:ext cx="3391720" cy="33990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733345"/>
            <a:ext cx="2826532" cy="376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44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85728"/>
            <a:ext cx="6858048" cy="1214446"/>
          </a:xfrm>
          <a:solidFill>
            <a:schemeClr val="bg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 – маленький исследователь </a:t>
            </a:r>
            <a:r>
              <a:rPr lang="ru-RU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радостью и удивлением открывающий для себя окружающий мир</a:t>
            </a:r>
            <a:r>
              <a:rPr lang="ru-RU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E:\DCIM\100KM340\100_7809.JPG"/>
          <p:cNvPicPr>
            <a:picLocks noGrp="1" noChangeAspect="1" noChangeArrowheads="1"/>
          </p:cNvPicPr>
          <p:nvPr>
            <p:ph sz="quarter" idx="14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90" r="1722"/>
          <a:stretch/>
        </p:blipFill>
        <p:spPr bwMode="auto">
          <a:xfrm>
            <a:off x="35278" y="2220220"/>
            <a:ext cx="4467975" cy="40737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239814"/>
            <a:ext cx="2584847" cy="3446463"/>
          </a:xfrm>
        </p:spPr>
      </p:pic>
    </p:spTree>
    <p:extLst>
      <p:ext uri="{BB962C8B-B14F-4D97-AF65-F5344CB8AC3E}">
        <p14:creationId xmlns:p14="http://schemas.microsoft.com/office/powerpoint/2010/main" val="411880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495602"/>
            <a:ext cx="6896534" cy="1080938"/>
          </a:xfrm>
          <a:ln>
            <a:gradFill flip="none" rotWithShape="1">
              <a:gsLst>
                <a:gs pos="0">
                  <a:schemeClr val="accent5">
                    <a:lumMod val="89000"/>
                  </a:schemeClr>
                </a:gs>
                <a:gs pos="23000">
                  <a:schemeClr val="accent5">
                    <a:lumMod val="89000"/>
                  </a:schemeClr>
                </a:gs>
                <a:gs pos="69000">
                  <a:schemeClr val="accent5">
                    <a:lumMod val="75000"/>
                  </a:schemeClr>
                </a:gs>
                <a:gs pos="97000">
                  <a:schemeClr val="accent5">
                    <a:lumMod val="7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48929" y="1844824"/>
            <a:ext cx="8371543" cy="451226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449580" algn="ctr"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познавательной активности у детей дошкольного возраста особенно актуальна на современном этапе, так как она развивает детскую любознательность, пытливость ума и формирует на их основе устойчивые познавательные интересы через исследовательскую деятельность.                      Китайская пословица гласит: «Расскажи – и я забуду, Покажи – и я запомню, Дай попробовать – и я пойму».</a:t>
            </a:r>
            <a:endParaRPr lang="ru-RU" sz="2800" b="1" dirty="0">
              <a:solidFill>
                <a:schemeClr val="tx2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82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1600" dirty="0">
              <a:solidFill>
                <a:schemeClr val="tx2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336873"/>
            <a:ext cx="8712968" cy="35993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alt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endParaRPr lang="ru-RU" altLang="ru-RU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16"/>
          <p:cNvSpPr>
            <a:spLocks noChangeArrowheads="1"/>
          </p:cNvSpPr>
          <p:nvPr/>
        </p:nvSpPr>
        <p:spPr bwMode="auto">
          <a:xfrm>
            <a:off x="279429" y="-139793"/>
            <a:ext cx="7860598" cy="2294411"/>
          </a:xfrm>
          <a:prstGeom prst="flowChartPunchedTap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работы: создание системы работы с детьми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возраста по использованию экспериментально – исследовательской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формировании естественно - научных знаний и представлений</a:t>
            </a:r>
          </a:p>
        </p:txBody>
      </p:sp>
      <p:sp>
        <p:nvSpPr>
          <p:cNvPr id="5" name="AutoShape 20"/>
          <p:cNvSpPr>
            <a:spLocks noChangeArrowheads="1"/>
          </p:cNvSpPr>
          <p:nvPr/>
        </p:nvSpPr>
        <p:spPr bwMode="auto">
          <a:xfrm>
            <a:off x="4932040" y="2286000"/>
            <a:ext cx="3778498" cy="2286720"/>
          </a:xfrm>
          <a:prstGeom prst="leftArrow">
            <a:avLst>
              <a:gd name="adj1" fmla="val 50000"/>
              <a:gd name="adj2" fmla="val 3863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lvl="0" indent="0">
              <a:buNone/>
            </a:pPr>
            <a:r>
              <a:rPr lang="ru-RU" sz="1600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умения сравнивать,</a:t>
            </a:r>
          </a:p>
          <a:p>
            <a:pPr marL="0" lvl="0" indent="0">
              <a:buNone/>
            </a:pPr>
            <a:r>
              <a:rPr lang="ru-RU" sz="1600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анализировать, обобщать, </a:t>
            </a:r>
          </a:p>
          <a:p>
            <a:pPr marL="0" lvl="0" indent="0">
              <a:buNone/>
            </a:pPr>
            <a:r>
              <a:rPr lang="ru-RU" sz="1600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устанавливать </a:t>
            </a:r>
            <a:r>
              <a:rPr lang="ru-RU" sz="1600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причинно</a:t>
            </a:r>
            <a:r>
              <a:rPr lang="ru-RU" sz="1600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следственные </a:t>
            </a:r>
          </a:p>
          <a:p>
            <a:pPr marL="0" lvl="0" indent="0">
              <a:buNone/>
            </a:pPr>
            <a:r>
              <a:rPr lang="ru-RU" sz="1600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связи, умения делать выводы.</a:t>
            </a:r>
          </a:p>
        </p:txBody>
      </p:sp>
      <p:sp>
        <p:nvSpPr>
          <p:cNvPr id="6" name="AutoShape 18"/>
          <p:cNvSpPr>
            <a:spLocks noChangeArrowheads="1"/>
          </p:cNvSpPr>
          <p:nvPr/>
        </p:nvSpPr>
        <p:spPr bwMode="auto">
          <a:xfrm>
            <a:off x="4427984" y="4221088"/>
            <a:ext cx="3886200" cy="2286000"/>
          </a:xfrm>
          <a:prstGeom prst="leftArrow">
            <a:avLst>
              <a:gd name="adj1" fmla="val 50000"/>
              <a:gd name="adj2" fmla="val 4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своевременному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интеллектуальному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детей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 повышения их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познавательной активности</a:t>
            </a:r>
          </a:p>
        </p:txBody>
      </p:sp>
      <p:sp>
        <p:nvSpPr>
          <p:cNvPr id="7" name="AutoShape 17"/>
          <p:cNvSpPr>
            <a:spLocks noChangeArrowheads="1"/>
          </p:cNvSpPr>
          <p:nvPr/>
        </p:nvSpPr>
        <p:spPr bwMode="auto">
          <a:xfrm>
            <a:off x="0" y="2286000"/>
            <a:ext cx="4876800" cy="2217738"/>
          </a:xfrm>
          <a:prstGeom prst="leftArrow">
            <a:avLst>
              <a:gd name="adj1" fmla="val 53843"/>
              <a:gd name="adj2" fmla="val 4871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lvl="0" indent="0">
              <a:buNone/>
            </a:pPr>
            <a:r>
              <a:rPr lang="ru-RU" sz="1800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 детей элементарные</a:t>
            </a:r>
          </a:p>
          <a:p>
            <a:pPr marL="0" lvl="0" indent="0">
              <a:buNone/>
            </a:pPr>
            <a:r>
              <a:rPr lang="ru-RU" sz="1800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 – научные представления;</a:t>
            </a:r>
          </a:p>
        </p:txBody>
      </p:sp>
      <p:sp>
        <p:nvSpPr>
          <p:cNvPr id="8" name="AutoShape 21"/>
          <p:cNvSpPr>
            <a:spLocks noChangeArrowheads="1"/>
          </p:cNvSpPr>
          <p:nvPr/>
        </p:nvSpPr>
        <p:spPr bwMode="auto">
          <a:xfrm>
            <a:off x="323528" y="3789040"/>
            <a:ext cx="3886200" cy="2362200"/>
          </a:xfrm>
          <a:prstGeom prst="leftArrow">
            <a:avLst>
              <a:gd name="adj1" fmla="val 50000"/>
              <a:gd name="adj2" fmla="val 4112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lvl="0" indent="0">
              <a:buNone/>
            </a:pPr>
            <a:r>
              <a:rPr lang="ru-RU" sz="1600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перспективы развития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lvl="0" indent="0">
              <a:buNone/>
            </a:pPr>
            <a:r>
              <a:rPr lang="ru-RU" sz="1600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поисково-познавательной деятельности </a:t>
            </a:r>
          </a:p>
          <a:p>
            <a:pPr marL="0" lvl="0" indent="0">
              <a:buNone/>
            </a:pPr>
            <a:r>
              <a:rPr lang="ru-RU" sz="1600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путём включения их в мыслительные, </a:t>
            </a:r>
          </a:p>
          <a:p>
            <a:pPr marL="0" lvl="0" indent="0">
              <a:buNone/>
            </a:pPr>
            <a:r>
              <a:rPr lang="ru-RU" sz="1600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моделирующие и преобразующие действия</a:t>
            </a:r>
            <a:r>
              <a:rPr lang="ru-RU" sz="1400" i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276849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Берлин">
  <a:themeElements>
    <a:clrScheme name="Другая 3">
      <a:dk1>
        <a:srgbClr val="FFFFFF"/>
      </a:dk1>
      <a:lt1>
        <a:srgbClr val="FFFFFF"/>
      </a:lt1>
      <a:dk2>
        <a:srgbClr val="E3B1FB"/>
      </a:dk2>
      <a:lt2>
        <a:srgbClr val="000000"/>
      </a:lt2>
      <a:accent1>
        <a:srgbClr val="FFFFFF"/>
      </a:accent1>
      <a:accent2>
        <a:srgbClr val="F5E5FD"/>
      </a:accent2>
      <a:accent3>
        <a:srgbClr val="FFFFFF"/>
      </a:accent3>
      <a:accent4>
        <a:srgbClr val="FFFFFF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Берлин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ерли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106000"/>
                <a:satMod val="220000"/>
                <a:lumMod val="140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69000"/>
                <a:hueMod val="88000"/>
                <a:satMod val="16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7D30EEFE-7128-4DE5-8A0D-8D4EF32CB0A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TM04033917[[fn=Берлин]]</Template>
  <TotalTime>1918</TotalTime>
  <Words>1015</Words>
  <Application>Microsoft Office PowerPoint</Application>
  <PresentationFormat>Экран (4:3)</PresentationFormat>
  <Paragraphs>133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1" baseType="lpstr">
      <vt:lpstr>Arial</vt:lpstr>
      <vt:lpstr>Comic Sans MS</vt:lpstr>
      <vt:lpstr>Monotype Corsiva</vt:lpstr>
      <vt:lpstr>Times New Roman</vt:lpstr>
      <vt:lpstr>Trebuchet MS</vt:lpstr>
      <vt:lpstr>Wingdings</vt:lpstr>
      <vt:lpstr>Берлин</vt:lpstr>
      <vt:lpstr>Презентация PowerPoint</vt:lpstr>
      <vt:lpstr>Разрешите представиться </vt:lpstr>
      <vt:lpstr>Презентация PowerPoint</vt:lpstr>
      <vt:lpstr>Презентация PowerPoint</vt:lpstr>
      <vt:lpstr>«Люди, научившиеся…наблюдениям и опытам, приобретают способность сами ставить вопросы и получать на них фактические ответы, оказываясь на более высоком умственном и нравственном уровне в сравнении с теми, кто такой школы не прошёл.»                  К. Е. Тимирязев</vt:lpstr>
      <vt:lpstr>Презентация PowerPoint</vt:lpstr>
      <vt:lpstr>Дошкольник – маленький исследователь с радостью и удивлением открывающий для себя окружающий мир </vt:lpstr>
      <vt:lpstr>Актуальность</vt:lpstr>
      <vt:lpstr>Презентация PowerPoint</vt:lpstr>
      <vt:lpstr>НОВИЗНА  </vt:lpstr>
      <vt:lpstr>ОСНОВНАЯ ИДЕЯ РАБОТЫ –</vt:lpstr>
      <vt:lpstr>Презентация PowerPoint</vt:lpstr>
      <vt:lpstr>Презентация PowerPoint</vt:lpstr>
      <vt:lpstr>Презентация PowerPoint</vt:lpstr>
      <vt:lpstr>Принципы моей работы: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ТЕХНОЛОГИЯ ОРГАНИЗАЦИИ СОВМЕСТНОЙ ЭКСПЕРИМЕНТАЛЬНО-ИССЛЕДОВАТЕЛЬСКОЙ ДЕЯТЕЛЬНОСТИ</vt:lpstr>
      <vt:lpstr>ОСОБЕННОСТИ ОРГАНИЗАЦИИ ДЕТСКОГО ЭКСПЕРИМЕНТИРОВАНИЯ В ДОУ </vt:lpstr>
      <vt:lpstr>Презентация PowerPoint</vt:lpstr>
      <vt:lpstr>ТЕХНОЛОГИЯ ОРГАНИЗАЦИИ СОВМЕСТНОЙ ЭКСПЕРИМЕНТАЛЬНО-ИССЛЕДОВАТЕЛЬСКОЙ ДЕЯТЕЛЬНОСТИ</vt:lpstr>
      <vt:lpstr>Презентация PowerPoint</vt:lpstr>
      <vt:lpstr>МЕТОДЫ И ПРИЕМЫ </vt:lpstr>
      <vt:lpstr>Формы работы по поисково – экспериментальной деятельности </vt:lpstr>
      <vt:lpstr>«СВЯЗЬ ДЕТСКОГО ЭКСПЕРИМЕНТИРОВАНИЯ  С ДРУГИМИ ВИДАМИ ДЕЯТЕЛЬНОСТИ» </vt:lpstr>
      <vt:lpstr>Формы взаимодействия с родителями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Admin</cp:lastModifiedBy>
  <cp:revision>147</cp:revision>
  <cp:lastPrinted>2023-03-02T16:20:58Z</cp:lastPrinted>
  <dcterms:created xsi:type="dcterms:W3CDTF">2014-01-09T16:28:25Z</dcterms:created>
  <dcterms:modified xsi:type="dcterms:W3CDTF">2023-03-02T16:22:42Z</dcterms:modified>
</cp:coreProperties>
</file>